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BAB7"/>
    <a:srgbClr val="BE342C"/>
    <a:srgbClr val="DF7873"/>
    <a:srgbClr val="7A201C"/>
    <a:srgbClr val="992923"/>
    <a:srgbClr val="B270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85528" autoAdjust="0"/>
  </p:normalViewPr>
  <p:slideViewPr>
    <p:cSldViewPr snapToGrid="0">
      <p:cViewPr>
        <p:scale>
          <a:sx n="103" d="100"/>
          <a:sy n="103" d="100"/>
        </p:scale>
        <p:origin x="-792" y="-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 Id="rId2"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a:t>Deposits/GDP (%)</a:t>
            </a:r>
          </a:p>
        </c:rich>
      </c:tx>
      <c:layout/>
      <c:overlay val="0"/>
      <c:spPr>
        <a:noFill/>
        <a:ln>
          <a:noFill/>
        </a:ln>
        <a:effectLst/>
      </c:spPr>
    </c:title>
    <c:autoTitleDeleted val="0"/>
    <c:plotArea>
      <c:layout/>
      <c:barChart>
        <c:barDir val="col"/>
        <c:grouping val="clustered"/>
        <c:varyColors val="0"/>
        <c:ser>
          <c:idx val="0"/>
          <c:order val="0"/>
          <c:tx>
            <c:strRef>
              <c:f>Sheet1!$B$2</c:f>
              <c:strCache>
                <c:ptCount val="1"/>
                <c:pt idx="0">
                  <c:v>Deposits/GDP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Sheet1!$A$3:$A$6</c:f>
              <c:strCache>
                <c:ptCount val="4"/>
                <c:pt idx="0">
                  <c:v>India</c:v>
                </c:pt>
                <c:pt idx="1">
                  <c:v>Brazil</c:v>
                </c:pt>
                <c:pt idx="2">
                  <c:v>China</c:v>
                </c:pt>
                <c:pt idx="3">
                  <c:v>Indonesia </c:v>
                </c:pt>
              </c:strCache>
            </c:strRef>
          </c:cat>
          <c:val>
            <c:numRef>
              <c:f>Sheet1!$B$3:$B$6</c:f>
              <c:numCache>
                <c:formatCode>0%</c:formatCode>
                <c:ptCount val="4"/>
                <c:pt idx="0">
                  <c:v>0.68</c:v>
                </c:pt>
                <c:pt idx="1">
                  <c:v>0.56</c:v>
                </c:pt>
                <c:pt idx="2">
                  <c:v>0.45</c:v>
                </c:pt>
                <c:pt idx="3">
                  <c:v>0.337</c:v>
                </c:pt>
              </c:numCache>
            </c:numRef>
          </c:val>
          <c:extLst xmlns:c16r2="http://schemas.microsoft.com/office/drawing/2015/06/chart">
            <c:ext xmlns:c16="http://schemas.microsoft.com/office/drawing/2014/chart" uri="{C3380CC4-5D6E-409C-BE32-E72D297353CC}">
              <c16:uniqueId val="{00000000-83F8-4B17-BF82-F5ACB58B19DB}"/>
            </c:ext>
          </c:extLst>
        </c:ser>
        <c:dLbls>
          <c:showLegendKey val="0"/>
          <c:showVal val="0"/>
          <c:showCatName val="0"/>
          <c:showSerName val="0"/>
          <c:showPercent val="0"/>
          <c:showBubbleSize val="0"/>
        </c:dLbls>
        <c:gapWidth val="219"/>
        <c:overlap val="-27"/>
        <c:axId val="2105056968"/>
        <c:axId val="2105061016"/>
      </c:barChart>
      <c:catAx>
        <c:axId val="2105056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05061016"/>
        <c:crosses val="autoZero"/>
        <c:auto val="1"/>
        <c:lblAlgn val="ctr"/>
        <c:lblOffset val="100"/>
        <c:noMultiLvlLbl val="0"/>
      </c:catAx>
      <c:valAx>
        <c:axId val="210506101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105056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a:t>Debt</a:t>
            </a:r>
            <a:r>
              <a:rPr lang="en-US" sz="1800" baseline="0"/>
              <a:t> AUM</a:t>
            </a:r>
            <a:r>
              <a:rPr lang="en-US" sz="1800"/>
              <a:t>/GDP (%)</a:t>
            </a:r>
          </a:p>
        </c:rich>
      </c:tx>
      <c:layout/>
      <c:overlay val="0"/>
      <c:spPr>
        <a:noFill/>
        <a:ln>
          <a:noFill/>
        </a:ln>
        <a:effectLst/>
      </c:spPr>
    </c:title>
    <c:autoTitleDeleted val="0"/>
    <c:plotArea>
      <c:layout/>
      <c:barChart>
        <c:barDir val="col"/>
        <c:grouping val="clustered"/>
        <c:varyColors val="0"/>
        <c:ser>
          <c:idx val="0"/>
          <c:order val="0"/>
          <c:tx>
            <c:strRef>
              <c:f>Sheet1!$D$8</c:f>
              <c:strCache>
                <c:ptCount val="1"/>
                <c:pt idx="0">
                  <c:v>Debt AUM/GDP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Sheet1!$A$9:$A$13</c:f>
              <c:strCache>
                <c:ptCount val="5"/>
                <c:pt idx="0">
                  <c:v>Indonesia</c:v>
                </c:pt>
                <c:pt idx="1">
                  <c:v>India</c:v>
                </c:pt>
                <c:pt idx="2">
                  <c:v>China</c:v>
                </c:pt>
                <c:pt idx="3">
                  <c:v>Thailand</c:v>
                </c:pt>
                <c:pt idx="4">
                  <c:v>Brazil</c:v>
                </c:pt>
              </c:strCache>
            </c:strRef>
          </c:cat>
          <c:val>
            <c:numRef>
              <c:f>Sheet1!$D$9:$D$13</c:f>
              <c:numCache>
                <c:formatCode>0%</c:formatCode>
                <c:ptCount val="5"/>
                <c:pt idx="0">
                  <c:v>0.0169411764705882</c:v>
                </c:pt>
                <c:pt idx="1">
                  <c:v>0.0692307692307692</c:v>
                </c:pt>
                <c:pt idx="2">
                  <c:v>0.114754098360656</c:v>
                </c:pt>
                <c:pt idx="3">
                  <c:v>0.175824175824176</c:v>
                </c:pt>
                <c:pt idx="4">
                  <c:v>0.273058252427184</c:v>
                </c:pt>
              </c:numCache>
            </c:numRef>
          </c:val>
          <c:extLst xmlns:c16r2="http://schemas.microsoft.com/office/drawing/2015/06/chart">
            <c:ext xmlns:c16="http://schemas.microsoft.com/office/drawing/2014/chart" uri="{C3380CC4-5D6E-409C-BE32-E72D297353CC}">
              <c16:uniqueId val="{00000000-A39A-4AAA-A3F7-F5E9A0C1EDAA}"/>
            </c:ext>
          </c:extLst>
        </c:ser>
        <c:dLbls>
          <c:showLegendKey val="0"/>
          <c:showVal val="0"/>
          <c:showCatName val="0"/>
          <c:showSerName val="0"/>
          <c:showPercent val="0"/>
          <c:showBubbleSize val="0"/>
        </c:dLbls>
        <c:gapWidth val="219"/>
        <c:overlap val="-27"/>
        <c:axId val="2105136184"/>
        <c:axId val="2105139768"/>
      </c:barChart>
      <c:catAx>
        <c:axId val="2105136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05139768"/>
        <c:crosses val="autoZero"/>
        <c:auto val="1"/>
        <c:lblAlgn val="ctr"/>
        <c:lblOffset val="100"/>
        <c:noMultiLvlLbl val="0"/>
      </c:catAx>
      <c:valAx>
        <c:axId val="21051397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105136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0.08906</cdr:x>
      <cdr:y>0.05732</cdr:y>
    </cdr:from>
    <cdr:to>
      <cdr:x>0.31735</cdr:x>
      <cdr:y>1</cdr:y>
    </cdr:to>
    <cdr:sp macro="" textlink="">
      <cdr:nvSpPr>
        <cdr:cNvPr id="2" name="Oval 1"/>
        <cdr:cNvSpPr/>
      </cdr:nvSpPr>
      <cdr:spPr>
        <a:xfrm xmlns:a="http://schemas.openxmlformats.org/drawingml/2006/main">
          <a:off x="448764" y="265471"/>
          <a:ext cx="1150374" cy="4365523"/>
        </a:xfrm>
        <a:prstGeom xmlns:a="http://schemas.openxmlformats.org/drawingml/2006/main" prst="ellipse">
          <a:avLst/>
        </a:prstGeom>
        <a:solidFill xmlns:a="http://schemas.openxmlformats.org/drawingml/2006/main">
          <a:schemeClr val="accent1">
            <a:alpha val="32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0.24806</cdr:x>
      <cdr:y>0.61698</cdr:y>
    </cdr:from>
    <cdr:to>
      <cdr:x>0.45823</cdr:x>
      <cdr:y>1</cdr:y>
    </cdr:to>
    <cdr:sp macro="" textlink="">
      <cdr:nvSpPr>
        <cdr:cNvPr id="2" name="Oval 1"/>
        <cdr:cNvSpPr/>
      </cdr:nvSpPr>
      <cdr:spPr>
        <a:xfrm xmlns:a="http://schemas.openxmlformats.org/drawingml/2006/main">
          <a:off x="1371908" y="2775313"/>
          <a:ext cx="1162373" cy="1722943"/>
        </a:xfrm>
        <a:prstGeom xmlns:a="http://schemas.openxmlformats.org/drawingml/2006/main" prst="ellipse">
          <a:avLst/>
        </a:prstGeom>
        <a:solidFill xmlns:a="http://schemas.openxmlformats.org/drawingml/2006/main">
          <a:schemeClr val="accent1">
            <a:alpha val="32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12AF68-F113-492A-9CC1-7D8FC616F4AA}" type="datetimeFigureOut">
              <a:rPr lang="en-GB" smtClean="0"/>
              <a:t>20/02/19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B1810B-4DFC-4241-8B54-9DE1A9670BF0}" type="slidenum">
              <a:rPr lang="en-GB" smtClean="0"/>
              <a:t>‹#›</a:t>
            </a:fld>
            <a:endParaRPr lang="en-GB"/>
          </a:p>
        </p:txBody>
      </p:sp>
    </p:spTree>
    <p:extLst>
      <p:ext uri="{BB962C8B-B14F-4D97-AF65-F5344CB8AC3E}">
        <p14:creationId xmlns:p14="http://schemas.microsoft.com/office/powerpoint/2010/main" val="3209443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smtClean="0"/>
              <a:t>This phrase does not seems to be very re-assuring to most of us here in the audience today,</a:t>
            </a:r>
            <a:r>
              <a:rPr lang="x-none" baseline="0" dirty="0" smtClean="0"/>
              <a:t> so what happened?</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2</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 the fund took a beating when</a:t>
            </a:r>
            <a:r>
              <a:rPr lang="en-US" baseline="0" dirty="0" smtClean="0"/>
              <a:t> JSPL defaulted but had we held it, look at it today.</a:t>
            </a:r>
            <a:endParaRPr lang="en-US" dirty="0" smtClean="0"/>
          </a:p>
          <a:p>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11</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client needs the money</a:t>
            </a:r>
            <a:r>
              <a:rPr lang="en-US" baseline="0" dirty="0" smtClean="0"/>
              <a:t> in another 3-6 months, sell the affected fund and liquidate. If the client can stay put for 3 years, hold on.</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12</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huge potential and a very strong business case in advising</a:t>
            </a:r>
            <a:r>
              <a:rPr lang="en-US" baseline="0" dirty="0" smtClean="0"/>
              <a:t> debt. Today most of us here are grappling with common issues,</a:t>
            </a:r>
          </a:p>
          <a:p>
            <a:pPr marL="228600" indent="-228600">
              <a:buAutoNum type="arabicParenBoth"/>
            </a:pPr>
            <a:r>
              <a:rPr lang="en-US" baseline="0" dirty="0" smtClean="0"/>
              <a:t>Getting new clients</a:t>
            </a:r>
          </a:p>
          <a:p>
            <a:pPr marL="228600" indent="-228600">
              <a:buAutoNum type="arabicParenBoth"/>
            </a:pPr>
            <a:r>
              <a:rPr lang="en-US" baseline="0" dirty="0" smtClean="0"/>
              <a:t>Making sure the client stays the course of the investment </a:t>
            </a:r>
          </a:p>
          <a:p>
            <a:pPr marL="228600" indent="-228600">
              <a:buAutoNum type="arabicParenBoth"/>
            </a:pPr>
            <a:r>
              <a:rPr lang="en-US" baseline="0" dirty="0" smtClean="0"/>
              <a:t>Ticket Size</a:t>
            </a:r>
          </a:p>
          <a:p>
            <a:pPr marL="228600" indent="-228600">
              <a:buAutoNum type="arabicParenBoth"/>
            </a:pPr>
            <a:r>
              <a:rPr lang="en-US" baseline="0" dirty="0" smtClean="0"/>
              <a:t>Commissions</a:t>
            </a:r>
          </a:p>
          <a:p>
            <a:pPr marL="0" indent="0">
              <a:buNone/>
            </a:pPr>
            <a:endParaRPr lang="en-US" baseline="0" dirty="0" smtClean="0"/>
          </a:p>
          <a:p>
            <a:pPr marL="0" indent="0">
              <a:buNone/>
            </a:pPr>
            <a:r>
              <a:rPr lang="en-US" baseline="0" dirty="0" smtClean="0"/>
              <a:t>Advising Debt is the perfect solutions </a:t>
            </a:r>
            <a:r>
              <a:rPr lang="en-US" dirty="0" smtClean="0"/>
              <a:t> </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13</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Average Retail Ticket size</a:t>
            </a:r>
            <a:r>
              <a:rPr lang="en-US" baseline="0" dirty="0" smtClean="0"/>
              <a:t> in equity is 1.3 lakhs </a:t>
            </a:r>
          </a:p>
          <a:p>
            <a:r>
              <a:rPr lang="en-US" baseline="0" dirty="0" smtClean="0"/>
              <a:t>Average Retail Ticket size in Debt is 3.6 Lakhs. Almost 3 times</a:t>
            </a:r>
          </a:p>
          <a:p>
            <a:endParaRPr lang="en-US" baseline="0" dirty="0" smtClean="0"/>
          </a:p>
          <a:p>
            <a:r>
              <a:rPr lang="en-US" baseline="0" dirty="0" smtClean="0"/>
              <a:t>29% of equity investments are help beyond 2 years and close to 22% in debt is help for beyond 2 years.</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14</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15</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dirty="0" smtClean="0"/>
              <a:t>IL&amp;FS</a:t>
            </a:r>
            <a:r>
              <a:rPr lang="en-US" baseline="0" dirty="0" smtClean="0"/>
              <a:t> is a massive infrastructure company. They build roads, power plants etc. </a:t>
            </a:r>
          </a:p>
          <a:p>
            <a:pPr marL="228600" indent="-228600">
              <a:buAutoNum type="arabicParenBoth"/>
            </a:pPr>
            <a:r>
              <a:rPr lang="en-US" baseline="0" dirty="0" smtClean="0"/>
              <a:t>So suppose if there’s an infra project that IL&amp;FS gets which is going to take 10 years to build, IL&amp;FS would generally borrow for 10 years, using a zero coupon bond. At the 9</a:t>
            </a:r>
            <a:r>
              <a:rPr lang="en-US" baseline="30000" dirty="0" smtClean="0"/>
              <a:t>th</a:t>
            </a:r>
            <a:r>
              <a:rPr lang="en-US" baseline="0" dirty="0" smtClean="0"/>
              <a:t> year IL&amp;FS understands that the project would probably take a little more time, may be another 3 years over and above the 10 (total 13). But the bond has to be paid for at the end of the 10</a:t>
            </a:r>
            <a:r>
              <a:rPr lang="en-US" baseline="30000" dirty="0" smtClean="0"/>
              <a:t>th</a:t>
            </a:r>
            <a:r>
              <a:rPr lang="en-US" baseline="0" dirty="0" smtClean="0"/>
              <a:t> year (1 year later), so IL&amp;FS would raise another 1 year loan through the bond to pay off the principal + interest of the earlier bond. New debt is borrowed to pay the old debt and it continues</a:t>
            </a:r>
          </a:p>
          <a:p>
            <a:pPr marL="228600" indent="-228600">
              <a:buAutoNum type="arabicParenBoth"/>
            </a:pPr>
            <a:r>
              <a:rPr lang="en-US" baseline="0" dirty="0" smtClean="0"/>
              <a:t>There are 2 problems now, project commissioning getting delayed and assuming that the roll over will continue.</a:t>
            </a:r>
          </a:p>
          <a:p>
            <a:pPr marL="228600" indent="-228600">
              <a:buAutoNum type="arabicParenBoth"/>
            </a:pPr>
            <a:r>
              <a:rPr lang="en-US" baseline="0" dirty="0" smtClean="0"/>
              <a:t>I remember it was April 2018 when one of the 300 entities of IL&amp;FS called the IL&amp;FS transportation network could not make 1 payment which they termed as some technical error but the lenders got a hint of something going wrong and that's when the liquidity started freezing and boom, default!</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3</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dirty="0" smtClean="0"/>
              <a:t>DHFL which is the 3</a:t>
            </a:r>
            <a:r>
              <a:rPr lang="en-US" baseline="30000" dirty="0" smtClean="0"/>
              <a:t>rd</a:t>
            </a:r>
            <a:r>
              <a:rPr lang="en-US" dirty="0" smtClean="0"/>
              <a:t> largest Housing Finance Company, got hit by</a:t>
            </a:r>
            <a:r>
              <a:rPr lang="en-US" baseline="0" dirty="0" smtClean="0"/>
              <a:t> the liquidity crunch created after the IL&amp;FS crises.</a:t>
            </a:r>
          </a:p>
          <a:p>
            <a:pPr marL="228600" indent="-228600">
              <a:buAutoNum type="arabicParenBoth"/>
            </a:pPr>
            <a:r>
              <a:rPr lang="en-US" baseline="0" dirty="0" smtClean="0"/>
              <a:t>AAA bonds defaulting lead to a panic and on that DSP sold some 300 cr worth of bonds as high as 10.5% - 11% yields</a:t>
            </a:r>
          </a:p>
          <a:p>
            <a:pPr marL="228600" indent="-228600">
              <a:buAutoNum type="arabicParenBoth"/>
            </a:pPr>
            <a:r>
              <a:rPr lang="en-US" baseline="0" dirty="0" smtClean="0"/>
              <a:t>Stock price came crashing down with fear of something wrong at DHFL and liquidity freezed for DHFL in an already difficult liquidity environment. How can a HFC survive if it cant roll over the debt?</a:t>
            </a:r>
          </a:p>
          <a:p>
            <a:pPr marL="228600" indent="-228600">
              <a:buAutoNum type="arabicParenBoth"/>
            </a:pPr>
            <a:r>
              <a:rPr lang="en-US" baseline="0" dirty="0" smtClean="0"/>
              <a:t>Then cobra post happened claimed promoters siphoning off some 31,000 cr. </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4</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Zee entertainment, technically is a zero debt company. But promoters dint really want to do only media and entertainment</a:t>
            </a:r>
            <a:r>
              <a:rPr lang="en-US" baseline="0" dirty="0" smtClean="0"/>
              <a:t> and hence diversified into Infra, D2H etc.</a:t>
            </a:r>
          </a:p>
          <a:p>
            <a:r>
              <a:rPr lang="en-US" baseline="0" dirty="0" smtClean="0"/>
              <a:t>(2) The way Zee had borrowed for the infra business and taking over Videocon was LAS. Assuming the ratio required was 1.2, 80 rupees were given for 100 rupees of zee shares. As and when the price of the share increased, they borrowed more loan on the same shares.</a:t>
            </a:r>
          </a:p>
          <a:p>
            <a:r>
              <a:rPr lang="en-US" baseline="0" dirty="0" smtClean="0"/>
              <a:t>(3) Unfortunately neither infra nor Videocon bet went their way. Cautious MF &amp; NBFC’s were not lending after the IL&amp;FS case, Rollover stopped. </a:t>
            </a:r>
          </a:p>
          <a:p>
            <a:r>
              <a:rPr lang="en-US" baseline="0" dirty="0" smtClean="0"/>
              <a:t>(4) Promoters denied to maintain the pledged ratio and hence some lenders sold the shares bringing the stock price crashing down.</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5</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Money has to be paid back in case of default and liquidity has to be increased in case where there is lack of it. So what</a:t>
            </a:r>
            <a:r>
              <a:rPr lang="en-US" baseline="0" dirty="0" smtClean="0"/>
              <a:t> are these entities doing for the same.</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6</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seems</a:t>
            </a:r>
            <a:r>
              <a:rPr lang="en-US" baseline="0" dirty="0" smtClean="0"/>
              <a:t> to have technically written off rating agencies but if you look at the last 10 years data, there has been 0 default in a AAA rated entity by CRISIL. IL&amp;FS may be an exception and probably is not a systematic risk.</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7</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dirty="0" smtClean="0"/>
              <a:t>Another misconception amongst us</a:t>
            </a:r>
            <a:r>
              <a:rPr lang="en-US" baseline="0" dirty="0" smtClean="0"/>
              <a:t> is that default means FULL money lost. </a:t>
            </a:r>
          </a:p>
          <a:p>
            <a:pPr marL="228600" indent="-228600">
              <a:buAutoNum type="arabicParenBoth"/>
            </a:pPr>
            <a:r>
              <a:rPr lang="en-US" baseline="0" dirty="0" smtClean="0"/>
              <a:t>If you have taken a loan from a bank and cant pay, banks will restructure, give you some time etc., problem with MF’s is because they are investments, they have to immediately mark it down as a loss. But does that mean money is lost?</a:t>
            </a:r>
          </a:p>
          <a:p>
            <a:pPr marL="228600" indent="-228600">
              <a:buAutoNum type="arabicParenBoth"/>
            </a:pPr>
            <a:r>
              <a:rPr lang="en-US" baseline="0" dirty="0" smtClean="0"/>
              <a:t>If we look at the last 3 defaults, Amtek has had a 85% recovery, means from 100 that they defaulted on, 85 is recovered, 83% is recovered and still counting in case of BILT and though technically for the investor 67.5% - 75% is recovered but JSPL has not defaulted at all making it a 100% recovery.</a:t>
            </a:r>
          </a:p>
          <a:p>
            <a:pPr marL="228600" indent="-228600">
              <a:buAutoNum type="arabicParenBoth"/>
            </a:pPr>
            <a:r>
              <a:rPr lang="en-US" baseline="0" dirty="0" smtClean="0"/>
              <a:t>All we have to do is give it some time. On 100 rupees of AUM if the fund was invested 2% in a defaulting paper, the loss is 2%. If the recovery rate is 80%, means 1.6% will be recovered and the net loss would only be 0.4% </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8</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Yes the fund took a beating when</a:t>
            </a:r>
            <a:r>
              <a:rPr lang="en-US" baseline="0" dirty="0" smtClean="0"/>
              <a:t> Amtek defaulted but had we held it, look at it today.</a:t>
            </a:r>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9</a:t>
            </a:fld>
            <a:endParaRPr lang="en-GB"/>
          </a:p>
        </p:txBody>
      </p:sp>
    </p:spTree>
    <p:extLst>
      <p:ext uri="{BB962C8B-B14F-4D97-AF65-F5344CB8AC3E}">
        <p14:creationId xmlns:p14="http://schemas.microsoft.com/office/powerpoint/2010/main" val="2490793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 the fund took a beating when</a:t>
            </a:r>
            <a:r>
              <a:rPr lang="en-US" baseline="0" dirty="0" smtClean="0"/>
              <a:t> BILT defaulted but had we held it, look at it today.</a:t>
            </a:r>
            <a:endParaRPr lang="en-US" dirty="0" smtClean="0"/>
          </a:p>
          <a:p>
            <a:endParaRPr lang="en-US" dirty="0"/>
          </a:p>
        </p:txBody>
      </p:sp>
      <p:sp>
        <p:nvSpPr>
          <p:cNvPr id="4" name="Slide Number Placeholder 3"/>
          <p:cNvSpPr>
            <a:spLocks noGrp="1"/>
          </p:cNvSpPr>
          <p:nvPr>
            <p:ph type="sldNum" sz="quarter" idx="10"/>
          </p:nvPr>
        </p:nvSpPr>
        <p:spPr/>
        <p:txBody>
          <a:bodyPr/>
          <a:lstStyle/>
          <a:p>
            <a:fld id="{2CB1810B-4DFC-4241-8B54-9DE1A9670BF0}" type="slidenum">
              <a:rPr lang="en-GB" smtClean="0"/>
              <a:t>10</a:t>
            </a:fld>
            <a:endParaRPr lang="en-GB"/>
          </a:p>
        </p:txBody>
      </p:sp>
    </p:spTree>
    <p:extLst>
      <p:ext uri="{BB962C8B-B14F-4D97-AF65-F5344CB8AC3E}">
        <p14:creationId xmlns:p14="http://schemas.microsoft.com/office/powerpoint/2010/main" val="249079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3D24ADD-930B-481D-97E0-59B0A5D82200}" type="datetime1">
              <a:rPr lang="en-GB" smtClean="0"/>
              <a:t>20/02/19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80776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6EFB97-A78C-4B1A-80F2-C7B50B9A9523}" type="datetime1">
              <a:rPr lang="en-GB" smtClean="0"/>
              <a:t>20/02/19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383987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7EE7E3-2D72-4737-820D-9A255E9BB2CE}" type="datetime1">
              <a:rPr lang="en-GB" smtClean="0"/>
              <a:t>20/02/19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1112828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95DEB7-CE27-4909-9270-3157AC157558}" type="datetime1">
              <a:rPr lang="en-GB" smtClean="0"/>
              <a:t>20/02/19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81062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03A742-B461-482A-8960-E90716A41967}" type="datetime1">
              <a:rPr lang="en-GB" smtClean="0"/>
              <a:t>20/02/19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1349194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8ECB2AA-2730-4441-BC49-DEB713D47F85}" type="datetime1">
              <a:rPr lang="en-GB" smtClean="0"/>
              <a:t>20/02/19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566011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8C20CCA-C7C0-4C75-8CC0-995B4B918A17}" type="datetime1">
              <a:rPr lang="en-GB" smtClean="0"/>
              <a:t>20/02/19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373348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6DB8A8-9D1E-45A1-BEFA-4861BFF772A4}" type="datetime1">
              <a:rPr lang="en-GB" smtClean="0"/>
              <a:t>20/02/19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369918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620B1-E573-4E4D-819F-D70E3975B7FB}" type="datetime1">
              <a:rPr lang="en-GB" smtClean="0"/>
              <a:t>20/02/19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4370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284E01-3CD1-4B2E-8E21-146D1C717C37}" type="datetime1">
              <a:rPr lang="en-GB" smtClean="0"/>
              <a:t>20/02/19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84100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D7DC55-A8BA-4014-8B82-82B5D0D0ADD0}" type="datetime1">
              <a:rPr lang="en-GB" smtClean="0"/>
              <a:t>20/02/19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F0FA66-3F04-4414-A51A-C80FF42C27C2}" type="slidenum">
              <a:rPr lang="en-GB" smtClean="0"/>
              <a:t>‹#›</a:t>
            </a:fld>
            <a:endParaRPr lang="en-GB"/>
          </a:p>
        </p:txBody>
      </p:sp>
    </p:spTree>
    <p:extLst>
      <p:ext uri="{BB962C8B-B14F-4D97-AF65-F5344CB8AC3E}">
        <p14:creationId xmlns:p14="http://schemas.microsoft.com/office/powerpoint/2010/main" val="30088493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9D7BB-0941-423C-878A-57F3C2BB2285}" type="datetime1">
              <a:rPr lang="en-GB" smtClean="0"/>
              <a:t>20/02/19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0FA66-3F04-4414-A51A-C80FF42C27C2}" type="slidenum">
              <a:rPr lang="en-GB" smtClean="0"/>
              <a:t>‹#›</a:t>
            </a:fld>
            <a:endParaRPr lang="en-GB"/>
          </a:p>
        </p:txBody>
      </p:sp>
    </p:spTree>
    <p:extLst>
      <p:ext uri="{BB962C8B-B14F-4D97-AF65-F5344CB8AC3E}">
        <p14:creationId xmlns:p14="http://schemas.microsoft.com/office/powerpoint/2010/main" val="117513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chart" Target="../charts/chart1.xml"/><Relationship Id="rId5" Type="http://schemas.openxmlformats.org/officeDocument/2006/relationships/chart" Target="../charts/chart2.xml"/><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466676"/>
            <a:ext cx="12191999" cy="1107996"/>
          </a:xfrm>
          <a:prstGeom prst="rect">
            <a:avLst/>
          </a:prstGeom>
        </p:spPr>
        <p:txBody>
          <a:bodyPr wrap="square">
            <a:spAutoFit/>
          </a:bodyPr>
          <a:lstStyle/>
          <a:p>
            <a:pPr algn="ctr"/>
            <a:r>
              <a:rPr lang="en-IN" sz="6600" b="1" dirty="0" smtClean="0">
                <a:solidFill>
                  <a:srgbClr val="BE342C"/>
                </a:solidFill>
              </a:rPr>
              <a:t>Future of Debt</a:t>
            </a:r>
            <a:endParaRPr lang="en-IN" sz="6600" b="1" dirty="0">
              <a:solidFill>
                <a:srgbClr val="BE342C"/>
              </a:solidFill>
            </a:endParaRPr>
          </a:p>
        </p:txBody>
      </p:sp>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Tree>
    <p:extLst>
      <p:ext uri="{BB962C8B-B14F-4D97-AF65-F5344CB8AC3E}">
        <p14:creationId xmlns:p14="http://schemas.microsoft.com/office/powerpoint/2010/main" val="35454132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2874936" y="115038"/>
            <a:ext cx="5827236" cy="553998"/>
          </a:xfrm>
          <a:prstGeom prst="rect">
            <a:avLst/>
          </a:prstGeom>
          <a:noFill/>
        </p:spPr>
        <p:txBody>
          <a:bodyPr wrap="none" rtlCol="0">
            <a:spAutoFit/>
          </a:bodyPr>
          <a:lstStyle/>
          <a:p>
            <a:r>
              <a:rPr lang="en-US" sz="3000" b="1" dirty="0" smtClean="0"/>
              <a:t>What after MF write downs? </a:t>
            </a:r>
            <a:r>
              <a:rPr lang="mr-IN" sz="3000" b="1" dirty="0" smtClean="0"/>
              <a:t>–</a:t>
            </a:r>
            <a:r>
              <a:rPr lang="en-US" sz="3000" b="1" dirty="0" smtClean="0"/>
              <a:t> BILT</a:t>
            </a:r>
            <a:endParaRPr lang="en-US" sz="3000" b="1" dirty="0"/>
          </a:p>
        </p:txBody>
      </p:sp>
      <p:sp>
        <p:nvSpPr>
          <p:cNvPr id="10" name="Oval 9"/>
          <p:cNvSpPr/>
          <p:nvPr/>
        </p:nvSpPr>
        <p:spPr>
          <a:xfrm>
            <a:off x="3625844" y="2356395"/>
            <a:ext cx="1873045" cy="1769806"/>
          </a:xfrm>
          <a:prstGeom prst="ellipse">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1057998" y="951155"/>
            <a:ext cx="10208342" cy="4539585"/>
          </a:xfrm>
          <a:prstGeom prst="rect">
            <a:avLst/>
          </a:prstGeom>
          <a:noFill/>
          <a:ln>
            <a:noFill/>
          </a:ln>
        </p:spPr>
      </p:pic>
      <p:sp>
        <p:nvSpPr>
          <p:cNvPr id="11" name="Oval 10"/>
          <p:cNvSpPr/>
          <p:nvPr/>
        </p:nvSpPr>
        <p:spPr>
          <a:xfrm>
            <a:off x="3924756" y="2420923"/>
            <a:ext cx="1873045" cy="1769806"/>
          </a:xfrm>
          <a:prstGeom prst="ellipse">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68632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2874936" y="115038"/>
            <a:ext cx="5825295" cy="553998"/>
          </a:xfrm>
          <a:prstGeom prst="rect">
            <a:avLst/>
          </a:prstGeom>
          <a:noFill/>
        </p:spPr>
        <p:txBody>
          <a:bodyPr wrap="none" rtlCol="0">
            <a:spAutoFit/>
          </a:bodyPr>
          <a:lstStyle/>
          <a:p>
            <a:r>
              <a:rPr lang="en-US" sz="3000" b="1" dirty="0" smtClean="0"/>
              <a:t>What after MF write downs? </a:t>
            </a:r>
            <a:r>
              <a:rPr lang="mr-IN" sz="3000" b="1" dirty="0" smtClean="0"/>
              <a:t>–</a:t>
            </a:r>
            <a:r>
              <a:rPr lang="en-US" sz="3000" b="1" dirty="0" smtClean="0"/>
              <a:t> JSPL</a:t>
            </a:r>
            <a:endParaRPr lang="en-US" sz="3000" b="1" dirty="0"/>
          </a:p>
        </p:txBody>
      </p:sp>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1044604" y="881978"/>
            <a:ext cx="10292071" cy="4800293"/>
          </a:xfrm>
          <a:prstGeom prst="rect">
            <a:avLst/>
          </a:prstGeom>
          <a:noFill/>
          <a:ln>
            <a:noFill/>
          </a:ln>
        </p:spPr>
      </p:pic>
      <p:sp>
        <p:nvSpPr>
          <p:cNvPr id="12" name="Oval 11"/>
          <p:cNvSpPr/>
          <p:nvPr/>
        </p:nvSpPr>
        <p:spPr>
          <a:xfrm>
            <a:off x="5501149" y="2489594"/>
            <a:ext cx="1873045" cy="1769806"/>
          </a:xfrm>
          <a:prstGeom prst="ellipse">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63944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4564283" y="115038"/>
            <a:ext cx="4565122" cy="707886"/>
          </a:xfrm>
          <a:prstGeom prst="rect">
            <a:avLst/>
          </a:prstGeom>
          <a:noFill/>
        </p:spPr>
        <p:txBody>
          <a:bodyPr wrap="none" rtlCol="0">
            <a:spAutoFit/>
          </a:bodyPr>
          <a:lstStyle/>
          <a:p>
            <a:r>
              <a:rPr lang="x-none" sz="4000" b="1" dirty="0" smtClean="0"/>
              <a:t>What should we do?</a:t>
            </a:r>
            <a:endParaRPr lang="en-US" sz="4000" b="1" dirty="0"/>
          </a:p>
        </p:txBody>
      </p:sp>
      <p:graphicFrame>
        <p:nvGraphicFramePr>
          <p:cNvPr id="10" name="Table 9"/>
          <p:cNvGraphicFramePr>
            <a:graphicFrameLocks noGrp="1"/>
          </p:cNvGraphicFramePr>
          <p:nvPr>
            <p:extLst>
              <p:ext uri="{D42A27DB-BD31-4B8C-83A1-F6EECF244321}">
                <p14:modId xmlns:p14="http://schemas.microsoft.com/office/powerpoint/2010/main" val="3918644912"/>
              </p:ext>
            </p:extLst>
          </p:nvPr>
        </p:nvGraphicFramePr>
        <p:xfrm>
          <a:off x="1270064" y="2159225"/>
          <a:ext cx="9691946" cy="1417320"/>
        </p:xfrm>
        <a:graphic>
          <a:graphicData uri="http://schemas.openxmlformats.org/drawingml/2006/table">
            <a:tbl>
              <a:tblPr firstRow="1" bandRow="1">
                <a:tableStyleId>{8A107856-5554-42FB-B03E-39F5DBC370BA}</a:tableStyleId>
              </a:tblPr>
              <a:tblGrid>
                <a:gridCol w="4845973"/>
                <a:gridCol w="4845973"/>
              </a:tblGrid>
              <a:tr h="370840">
                <a:tc>
                  <a:txBody>
                    <a:bodyPr/>
                    <a:lstStyle/>
                    <a:p>
                      <a:pPr algn="ctr"/>
                      <a:r>
                        <a:rPr lang="en-US" sz="2500" b="1" dirty="0" smtClean="0"/>
                        <a:t>Requirement</a:t>
                      </a:r>
                      <a:endParaRPr lang="en-US" sz="2500" b="1" dirty="0"/>
                    </a:p>
                  </a:txBody>
                  <a:tcPr/>
                </a:tc>
                <a:tc>
                  <a:txBody>
                    <a:bodyPr/>
                    <a:lstStyle/>
                    <a:p>
                      <a:pPr algn="ctr"/>
                      <a:r>
                        <a:rPr lang="en-US" sz="2500" b="1" dirty="0" smtClean="0"/>
                        <a:t>Action</a:t>
                      </a:r>
                      <a:endParaRPr lang="en-US" sz="2500" b="1" dirty="0"/>
                    </a:p>
                  </a:txBody>
                  <a:tcPr/>
                </a:tc>
              </a:tr>
              <a:tr h="370840">
                <a:tc>
                  <a:txBody>
                    <a:bodyPr/>
                    <a:lstStyle/>
                    <a:p>
                      <a:pPr algn="ctr"/>
                      <a:r>
                        <a:rPr lang="en-US" sz="2500" dirty="0" smtClean="0"/>
                        <a:t>Immediate (3-6 months)</a:t>
                      </a:r>
                      <a:endParaRPr lang="en-US" sz="2500" dirty="0"/>
                    </a:p>
                  </a:txBody>
                  <a:tcPr/>
                </a:tc>
                <a:tc>
                  <a:txBody>
                    <a:bodyPr/>
                    <a:lstStyle/>
                    <a:p>
                      <a:pPr algn="ctr"/>
                      <a:r>
                        <a:rPr lang="en-US" sz="2500" dirty="0" smtClean="0"/>
                        <a:t>SELL</a:t>
                      </a:r>
                      <a:endParaRPr lang="en-US" sz="2500" dirty="0"/>
                    </a:p>
                  </a:txBody>
                  <a:tcPr/>
                </a:tc>
              </a:tr>
              <a:tr h="370840">
                <a:tc>
                  <a:txBody>
                    <a:bodyPr/>
                    <a:lstStyle/>
                    <a:p>
                      <a:pPr algn="ctr"/>
                      <a:r>
                        <a:rPr lang="en-US" sz="2500" dirty="0" smtClean="0"/>
                        <a:t>Later (3 years)</a:t>
                      </a:r>
                      <a:endParaRPr lang="en-US" sz="2500" dirty="0"/>
                    </a:p>
                  </a:txBody>
                  <a:tcPr/>
                </a:tc>
                <a:tc>
                  <a:txBody>
                    <a:bodyPr/>
                    <a:lstStyle/>
                    <a:p>
                      <a:pPr algn="ctr"/>
                      <a:r>
                        <a:rPr lang="en-US" sz="2500" dirty="0" smtClean="0"/>
                        <a:t>HOLD</a:t>
                      </a:r>
                      <a:endParaRPr lang="en-US" sz="2500" dirty="0"/>
                    </a:p>
                  </a:txBody>
                  <a:tcPr/>
                </a:tc>
              </a:tr>
            </a:tbl>
          </a:graphicData>
        </a:graphic>
      </p:graphicFrame>
    </p:spTree>
    <p:extLst>
      <p:ext uri="{BB962C8B-B14F-4D97-AF65-F5344CB8AC3E}">
        <p14:creationId xmlns:p14="http://schemas.microsoft.com/office/powerpoint/2010/main" val="26658944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2948956" y="139696"/>
            <a:ext cx="6590416" cy="553998"/>
          </a:xfrm>
          <a:prstGeom prst="rect">
            <a:avLst/>
          </a:prstGeom>
          <a:noFill/>
        </p:spPr>
        <p:txBody>
          <a:bodyPr wrap="none" rtlCol="0">
            <a:spAutoFit/>
          </a:bodyPr>
          <a:lstStyle/>
          <a:p>
            <a:r>
              <a:rPr lang="x-none" sz="3000" b="1" dirty="0" smtClean="0"/>
              <a:t>Debt Funds </a:t>
            </a:r>
            <a:r>
              <a:rPr lang="mr-IN" sz="3000" b="1" dirty="0" smtClean="0"/>
              <a:t>–</a:t>
            </a:r>
            <a:r>
              <a:rPr lang="x-none" sz="3000" b="1" dirty="0" smtClean="0"/>
              <a:t> Ownership vs Opportunity</a:t>
            </a:r>
            <a:endParaRPr lang="en-US" sz="3000" b="1" dirty="0"/>
          </a:p>
        </p:txBody>
      </p:sp>
      <p:graphicFrame>
        <p:nvGraphicFramePr>
          <p:cNvPr id="8" name="Chart 7"/>
          <p:cNvGraphicFramePr>
            <a:graphicFrameLocks/>
          </p:cNvGraphicFramePr>
          <p:nvPr>
            <p:extLst>
              <p:ext uri="{D42A27DB-BD31-4B8C-83A1-F6EECF244321}">
                <p14:modId xmlns:p14="http://schemas.microsoft.com/office/powerpoint/2010/main" val="3993535461"/>
              </p:ext>
            </p:extLst>
          </p:nvPr>
        </p:nvGraphicFramePr>
        <p:xfrm>
          <a:off x="456061" y="1034343"/>
          <a:ext cx="5039032" cy="463099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2169036068"/>
              </p:ext>
            </p:extLst>
          </p:nvPr>
        </p:nvGraphicFramePr>
        <p:xfrm>
          <a:off x="6112840" y="1035635"/>
          <a:ext cx="5530646" cy="465724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9233189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4564283" y="115038"/>
            <a:ext cx="3059301" cy="707886"/>
          </a:xfrm>
          <a:prstGeom prst="rect">
            <a:avLst/>
          </a:prstGeom>
          <a:noFill/>
        </p:spPr>
        <p:txBody>
          <a:bodyPr wrap="none" rtlCol="0">
            <a:spAutoFit/>
          </a:bodyPr>
          <a:lstStyle/>
          <a:p>
            <a:r>
              <a:rPr lang="x-none" sz="4000" b="1" dirty="0" smtClean="0"/>
              <a:t>Case for Debt</a:t>
            </a:r>
            <a:endParaRPr lang="en-US" sz="4000" b="1" dirty="0"/>
          </a:p>
        </p:txBody>
      </p:sp>
      <p:sp>
        <p:nvSpPr>
          <p:cNvPr id="2" name="TextBox 1"/>
          <p:cNvSpPr txBox="1"/>
          <p:nvPr/>
        </p:nvSpPr>
        <p:spPr>
          <a:xfrm>
            <a:off x="308268" y="961660"/>
            <a:ext cx="11640200" cy="4708981"/>
          </a:xfrm>
          <a:prstGeom prst="rect">
            <a:avLst/>
          </a:prstGeom>
          <a:noFill/>
        </p:spPr>
        <p:txBody>
          <a:bodyPr wrap="square" rtlCol="0">
            <a:spAutoFit/>
          </a:bodyPr>
          <a:lstStyle/>
          <a:p>
            <a:pPr marL="285750" indent="-285750">
              <a:buFont typeface="Arial"/>
              <a:buChar char="•"/>
            </a:pPr>
            <a:r>
              <a:rPr lang="en-US" sz="2000" b="1" dirty="0" smtClean="0"/>
              <a:t>Client Acquisition</a:t>
            </a:r>
          </a:p>
          <a:p>
            <a:pPr marL="457200" indent="-457200">
              <a:buFont typeface="Wingdings" charset="2"/>
              <a:buChar char="ü"/>
            </a:pPr>
            <a:r>
              <a:rPr lang="en-US" sz="2000" dirty="0" smtClean="0"/>
              <a:t>First Time</a:t>
            </a:r>
          </a:p>
          <a:p>
            <a:pPr marL="457200" indent="-457200">
              <a:buFont typeface="Wingdings" charset="2"/>
              <a:buChar char="ü"/>
            </a:pPr>
            <a:r>
              <a:rPr lang="en-US" sz="2000" dirty="0" smtClean="0"/>
              <a:t>Lower Risk Profile</a:t>
            </a:r>
          </a:p>
          <a:p>
            <a:pPr marL="457200" indent="-457200">
              <a:buFont typeface="Wingdings" charset="2"/>
              <a:buChar char="ü"/>
            </a:pPr>
            <a:endParaRPr lang="en-US" sz="2000" dirty="0" smtClean="0"/>
          </a:p>
          <a:p>
            <a:pPr marL="285750" indent="-285750">
              <a:buFont typeface="Arial"/>
              <a:buChar char="•"/>
            </a:pPr>
            <a:r>
              <a:rPr lang="en-US" sz="2000" b="1" dirty="0" smtClean="0"/>
              <a:t>Asset Allocation</a:t>
            </a:r>
          </a:p>
          <a:p>
            <a:pPr marL="457200" indent="-457200">
              <a:buFont typeface="Wingdings" charset="2"/>
              <a:buChar char="ü"/>
            </a:pPr>
            <a:r>
              <a:rPr lang="en-US" sz="2000" dirty="0" smtClean="0"/>
              <a:t>Goal Based</a:t>
            </a:r>
          </a:p>
          <a:p>
            <a:pPr marL="457200" indent="-457200">
              <a:buFont typeface="Wingdings" charset="2"/>
              <a:buChar char="ü"/>
            </a:pPr>
            <a:r>
              <a:rPr lang="en-US" sz="2000" dirty="0" smtClean="0"/>
              <a:t>Risk Profile Based</a:t>
            </a:r>
          </a:p>
          <a:p>
            <a:pPr marL="457200" indent="-457200">
              <a:buFont typeface="Wingdings" charset="2"/>
              <a:buChar char="ü"/>
            </a:pPr>
            <a:endParaRPr lang="en-US" sz="2000" dirty="0" smtClean="0"/>
          </a:p>
          <a:p>
            <a:pPr marL="285750" indent="-285750">
              <a:buFont typeface="Arial"/>
              <a:buChar char="•"/>
            </a:pPr>
            <a:r>
              <a:rPr lang="en-US" sz="2000" b="1" dirty="0" smtClean="0"/>
              <a:t>Predictability </a:t>
            </a:r>
          </a:p>
          <a:p>
            <a:pPr marL="342900" indent="-342900">
              <a:buFont typeface="Wingdings" charset="2"/>
              <a:buChar char="ü"/>
            </a:pPr>
            <a:r>
              <a:rPr lang="en-US" sz="2000" dirty="0" smtClean="0"/>
              <a:t>Return</a:t>
            </a:r>
          </a:p>
          <a:p>
            <a:pPr marL="342900" indent="-342900">
              <a:buFont typeface="Wingdings" charset="2"/>
              <a:buChar char="ü"/>
            </a:pPr>
            <a:r>
              <a:rPr lang="en-US" sz="2000" dirty="0" smtClean="0"/>
              <a:t>Risk</a:t>
            </a:r>
          </a:p>
          <a:p>
            <a:pPr marL="342900" indent="-342900">
              <a:buFont typeface="Wingdings" charset="2"/>
              <a:buChar char="ü"/>
            </a:pPr>
            <a:endParaRPr lang="en-US" sz="2000" dirty="0" smtClean="0"/>
          </a:p>
          <a:p>
            <a:pPr marL="285750" indent="-285750">
              <a:buFont typeface="Arial"/>
              <a:buChar char="•"/>
            </a:pPr>
            <a:r>
              <a:rPr lang="en-US" sz="2000" b="1" dirty="0" smtClean="0"/>
              <a:t>Business Perspective</a:t>
            </a:r>
          </a:p>
          <a:p>
            <a:pPr marL="342900" indent="-342900">
              <a:buFont typeface="Wingdings" charset="2"/>
              <a:buChar char="ü"/>
            </a:pPr>
            <a:r>
              <a:rPr lang="en-US" sz="2000" dirty="0" smtClean="0"/>
              <a:t>Bigger ticket size</a:t>
            </a:r>
          </a:p>
          <a:p>
            <a:pPr marL="342900" indent="-342900">
              <a:buFont typeface="Wingdings" charset="2"/>
              <a:buChar char="ü"/>
            </a:pPr>
            <a:r>
              <a:rPr lang="en-US" sz="2000" dirty="0" smtClean="0"/>
              <a:t>Equivalent holding period</a:t>
            </a:r>
          </a:p>
        </p:txBody>
      </p:sp>
    </p:spTree>
    <p:extLst>
      <p:ext uri="{BB962C8B-B14F-4D97-AF65-F5344CB8AC3E}">
        <p14:creationId xmlns:p14="http://schemas.microsoft.com/office/powerpoint/2010/main" val="41478166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2" name="TextBox 1"/>
          <p:cNvSpPr txBox="1"/>
          <p:nvPr/>
        </p:nvSpPr>
        <p:spPr>
          <a:xfrm>
            <a:off x="4118461" y="2404152"/>
            <a:ext cx="3988855" cy="1169551"/>
          </a:xfrm>
          <a:prstGeom prst="rect">
            <a:avLst/>
          </a:prstGeom>
          <a:noFill/>
        </p:spPr>
        <p:txBody>
          <a:bodyPr wrap="none" rtlCol="0">
            <a:spAutoFit/>
          </a:bodyPr>
          <a:lstStyle/>
          <a:p>
            <a:r>
              <a:rPr lang="en-US" sz="7000" dirty="0" smtClean="0"/>
              <a:t>Thank You</a:t>
            </a:r>
            <a:endParaRPr lang="en-US" sz="7000" dirty="0"/>
          </a:p>
        </p:txBody>
      </p:sp>
    </p:spTree>
    <p:extLst>
      <p:ext uri="{BB962C8B-B14F-4D97-AF65-F5344CB8AC3E}">
        <p14:creationId xmlns:p14="http://schemas.microsoft.com/office/powerpoint/2010/main" val="19762139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2" name="TextBox 1"/>
          <p:cNvSpPr txBox="1"/>
          <p:nvPr/>
        </p:nvSpPr>
        <p:spPr>
          <a:xfrm>
            <a:off x="3062937" y="1464236"/>
            <a:ext cx="6289102" cy="3170099"/>
          </a:xfrm>
          <a:prstGeom prst="rect">
            <a:avLst/>
          </a:prstGeom>
          <a:noFill/>
        </p:spPr>
        <p:txBody>
          <a:bodyPr wrap="none" rtlCol="0">
            <a:spAutoFit/>
          </a:bodyPr>
          <a:lstStyle/>
          <a:p>
            <a:pPr algn="ctr"/>
            <a:r>
              <a:rPr lang="en-US" sz="4000" dirty="0" smtClean="0"/>
              <a:t>Equity is for Wealth Creation </a:t>
            </a:r>
          </a:p>
          <a:p>
            <a:pPr algn="ctr"/>
            <a:endParaRPr lang="en-US" sz="4000" dirty="0"/>
          </a:p>
          <a:p>
            <a:pPr algn="ctr"/>
            <a:r>
              <a:rPr lang="en-US" sz="4000" dirty="0" smtClean="0"/>
              <a:t>&amp;</a:t>
            </a:r>
          </a:p>
          <a:p>
            <a:pPr algn="ctr"/>
            <a:endParaRPr lang="en-US" sz="4000" dirty="0"/>
          </a:p>
          <a:p>
            <a:pPr algn="ctr"/>
            <a:r>
              <a:rPr lang="en-US" sz="4000" dirty="0" smtClean="0"/>
              <a:t>Debt is for Wealth Protection</a:t>
            </a:r>
            <a:endParaRPr lang="en-US" sz="4000" dirty="0"/>
          </a:p>
        </p:txBody>
      </p:sp>
    </p:spTree>
    <p:extLst>
      <p:ext uri="{BB962C8B-B14F-4D97-AF65-F5344CB8AC3E}">
        <p14:creationId xmlns:p14="http://schemas.microsoft.com/office/powerpoint/2010/main" val="7185351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4153639" y="194237"/>
            <a:ext cx="4329806" cy="553998"/>
          </a:xfrm>
          <a:prstGeom prst="rect">
            <a:avLst/>
          </a:prstGeom>
          <a:noFill/>
        </p:spPr>
        <p:txBody>
          <a:bodyPr wrap="none" rtlCol="0">
            <a:spAutoFit/>
          </a:bodyPr>
          <a:lstStyle/>
          <a:p>
            <a:r>
              <a:rPr lang="en-US" sz="3000" b="1" dirty="0" smtClean="0"/>
              <a:t>What happened at IL&amp;FS?</a:t>
            </a:r>
            <a:endParaRPr lang="en-US" sz="3000" b="1" dirty="0"/>
          </a:p>
        </p:txBody>
      </p:sp>
      <p:sp>
        <p:nvSpPr>
          <p:cNvPr id="8" name="TextBox 7"/>
          <p:cNvSpPr txBox="1"/>
          <p:nvPr/>
        </p:nvSpPr>
        <p:spPr>
          <a:xfrm>
            <a:off x="4858878" y="750042"/>
            <a:ext cx="2562245" cy="6247864"/>
          </a:xfrm>
          <a:prstGeom prst="rect">
            <a:avLst/>
          </a:prstGeom>
          <a:noFill/>
        </p:spPr>
        <p:txBody>
          <a:bodyPr wrap="none" rtlCol="0">
            <a:spAutoFit/>
          </a:bodyPr>
          <a:lstStyle/>
          <a:p>
            <a:pPr algn="ctr"/>
            <a:endParaRPr lang="en-US" sz="10000" dirty="0"/>
          </a:p>
          <a:p>
            <a:pPr algn="ctr"/>
            <a:r>
              <a:rPr lang="en-US" sz="10000" dirty="0" smtClean="0"/>
              <a:t>ALM</a:t>
            </a:r>
          </a:p>
          <a:p>
            <a:pPr algn="ctr"/>
            <a:endParaRPr lang="en-US" sz="10000" dirty="0"/>
          </a:p>
          <a:p>
            <a:pPr algn="ctr"/>
            <a:r>
              <a:rPr lang="en-US" sz="10000" dirty="0" smtClean="0"/>
              <a:t> </a:t>
            </a:r>
            <a:endParaRPr lang="en-US" sz="10000" dirty="0"/>
          </a:p>
        </p:txBody>
      </p:sp>
    </p:spTree>
    <p:extLst>
      <p:ext uri="{BB962C8B-B14F-4D97-AF65-F5344CB8AC3E}">
        <p14:creationId xmlns:p14="http://schemas.microsoft.com/office/powerpoint/2010/main" val="38132022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4153639" y="194237"/>
            <a:ext cx="4259549" cy="553998"/>
          </a:xfrm>
          <a:prstGeom prst="rect">
            <a:avLst/>
          </a:prstGeom>
          <a:noFill/>
        </p:spPr>
        <p:txBody>
          <a:bodyPr wrap="none" rtlCol="0">
            <a:spAutoFit/>
          </a:bodyPr>
          <a:lstStyle/>
          <a:p>
            <a:r>
              <a:rPr lang="en-US" sz="3000" b="1" dirty="0" smtClean="0"/>
              <a:t>What happened at DHFL?</a:t>
            </a:r>
            <a:endParaRPr lang="en-US" sz="3000" b="1" dirty="0"/>
          </a:p>
        </p:txBody>
      </p:sp>
      <p:sp>
        <p:nvSpPr>
          <p:cNvPr id="8" name="TextBox 7"/>
          <p:cNvSpPr txBox="1"/>
          <p:nvPr/>
        </p:nvSpPr>
        <p:spPr>
          <a:xfrm>
            <a:off x="3820999" y="750042"/>
            <a:ext cx="4638009" cy="6247864"/>
          </a:xfrm>
          <a:prstGeom prst="rect">
            <a:avLst/>
          </a:prstGeom>
          <a:noFill/>
        </p:spPr>
        <p:txBody>
          <a:bodyPr wrap="none" rtlCol="0">
            <a:spAutoFit/>
          </a:bodyPr>
          <a:lstStyle/>
          <a:p>
            <a:pPr algn="ctr"/>
            <a:endParaRPr lang="en-US" sz="10000" dirty="0"/>
          </a:p>
          <a:p>
            <a:pPr algn="ctr"/>
            <a:r>
              <a:rPr lang="en-US" sz="10000" dirty="0" smtClean="0"/>
              <a:t>Liquidity</a:t>
            </a:r>
          </a:p>
          <a:p>
            <a:pPr algn="ctr"/>
            <a:endParaRPr lang="en-US" sz="10000" dirty="0"/>
          </a:p>
          <a:p>
            <a:pPr algn="ctr"/>
            <a:r>
              <a:rPr lang="en-US" sz="10000" dirty="0" smtClean="0"/>
              <a:t> </a:t>
            </a:r>
            <a:endParaRPr lang="en-US" sz="10000" dirty="0"/>
          </a:p>
        </p:txBody>
      </p:sp>
    </p:spTree>
    <p:extLst>
      <p:ext uri="{BB962C8B-B14F-4D97-AF65-F5344CB8AC3E}">
        <p14:creationId xmlns:p14="http://schemas.microsoft.com/office/powerpoint/2010/main" val="1659140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4153639" y="194237"/>
            <a:ext cx="4217846" cy="553998"/>
          </a:xfrm>
          <a:prstGeom prst="rect">
            <a:avLst/>
          </a:prstGeom>
          <a:noFill/>
        </p:spPr>
        <p:txBody>
          <a:bodyPr wrap="none" rtlCol="0">
            <a:spAutoFit/>
          </a:bodyPr>
          <a:lstStyle/>
          <a:p>
            <a:r>
              <a:rPr lang="en-US" sz="3000" b="1" dirty="0" smtClean="0"/>
              <a:t>What happened at Essel?</a:t>
            </a:r>
            <a:endParaRPr lang="en-US" sz="3000" b="1" dirty="0"/>
          </a:p>
        </p:txBody>
      </p:sp>
      <p:sp>
        <p:nvSpPr>
          <p:cNvPr id="8" name="TextBox 7"/>
          <p:cNvSpPr txBox="1"/>
          <p:nvPr/>
        </p:nvSpPr>
        <p:spPr>
          <a:xfrm>
            <a:off x="5112482" y="750042"/>
            <a:ext cx="2055045" cy="6247864"/>
          </a:xfrm>
          <a:prstGeom prst="rect">
            <a:avLst/>
          </a:prstGeom>
          <a:noFill/>
        </p:spPr>
        <p:txBody>
          <a:bodyPr wrap="none" rtlCol="0">
            <a:spAutoFit/>
          </a:bodyPr>
          <a:lstStyle/>
          <a:p>
            <a:pPr algn="ctr"/>
            <a:endParaRPr lang="en-US" sz="10000" dirty="0"/>
          </a:p>
          <a:p>
            <a:pPr algn="ctr"/>
            <a:r>
              <a:rPr lang="en-US" sz="10000" dirty="0" smtClean="0"/>
              <a:t>LAS</a:t>
            </a:r>
          </a:p>
          <a:p>
            <a:pPr algn="ctr"/>
            <a:endParaRPr lang="en-US" sz="10000" dirty="0"/>
          </a:p>
          <a:p>
            <a:pPr algn="ctr"/>
            <a:r>
              <a:rPr lang="en-US" sz="10000" dirty="0" smtClean="0"/>
              <a:t> </a:t>
            </a:r>
            <a:endParaRPr lang="en-US" sz="10000" dirty="0"/>
          </a:p>
        </p:txBody>
      </p:sp>
    </p:spTree>
    <p:extLst>
      <p:ext uri="{BB962C8B-B14F-4D97-AF65-F5344CB8AC3E}">
        <p14:creationId xmlns:p14="http://schemas.microsoft.com/office/powerpoint/2010/main" val="23243972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5438580" y="179296"/>
            <a:ext cx="2075207" cy="553998"/>
          </a:xfrm>
          <a:prstGeom prst="rect">
            <a:avLst/>
          </a:prstGeom>
          <a:noFill/>
        </p:spPr>
        <p:txBody>
          <a:bodyPr wrap="none" rtlCol="0">
            <a:spAutoFit/>
          </a:bodyPr>
          <a:lstStyle/>
          <a:p>
            <a:r>
              <a:rPr lang="en-US" sz="3000" b="1" dirty="0" smtClean="0"/>
              <a:t>Now What?</a:t>
            </a:r>
            <a:endParaRPr lang="en-US" sz="3000" b="1" dirty="0"/>
          </a:p>
        </p:txBody>
      </p:sp>
      <p:sp>
        <p:nvSpPr>
          <p:cNvPr id="2" name="TextBox 1"/>
          <p:cNvSpPr txBox="1"/>
          <p:nvPr/>
        </p:nvSpPr>
        <p:spPr>
          <a:xfrm>
            <a:off x="313765" y="1165412"/>
            <a:ext cx="11474823" cy="5093702"/>
          </a:xfrm>
          <a:prstGeom prst="rect">
            <a:avLst/>
          </a:prstGeom>
          <a:noFill/>
        </p:spPr>
        <p:txBody>
          <a:bodyPr wrap="square" rtlCol="0">
            <a:spAutoFit/>
          </a:bodyPr>
          <a:lstStyle/>
          <a:p>
            <a:pPr marL="285750" indent="-285750">
              <a:buFont typeface="Arial"/>
              <a:buChar char="•"/>
            </a:pPr>
            <a:r>
              <a:rPr lang="en-US" sz="2500" b="1" dirty="0" smtClean="0"/>
              <a:t>DHFL &amp; Essel have not defaulted </a:t>
            </a:r>
          </a:p>
          <a:p>
            <a:pPr marL="285750" indent="-285750">
              <a:buFont typeface="Arial"/>
              <a:buChar char="•"/>
            </a:pPr>
            <a:endParaRPr lang="en-US" sz="2500" dirty="0" smtClean="0"/>
          </a:p>
          <a:p>
            <a:r>
              <a:rPr lang="en-US" sz="2500" b="1" dirty="0" smtClean="0"/>
              <a:t>IL &amp; FS</a:t>
            </a:r>
            <a:endParaRPr lang="en-US" sz="2500" b="1" dirty="0"/>
          </a:p>
          <a:p>
            <a:pPr marL="285750" indent="-285750">
              <a:buFont typeface="Arial"/>
              <a:buChar char="•"/>
            </a:pPr>
            <a:r>
              <a:rPr lang="en-US" sz="2500" dirty="0" smtClean="0"/>
              <a:t>IL&amp;FS has put 20,000 cr. worth of assets to sell</a:t>
            </a:r>
          </a:p>
          <a:p>
            <a:pPr marL="285750" indent="-285750">
              <a:buFont typeface="Arial"/>
              <a:buChar char="•"/>
            </a:pPr>
            <a:endParaRPr lang="en-US" sz="2500" dirty="0" smtClean="0"/>
          </a:p>
          <a:p>
            <a:r>
              <a:rPr lang="en-US" sz="2500" b="1" dirty="0" smtClean="0"/>
              <a:t>DHFL</a:t>
            </a:r>
          </a:p>
          <a:p>
            <a:pPr marL="285750" indent="-285750">
              <a:buFont typeface="Arial"/>
              <a:buChar char="•"/>
            </a:pPr>
            <a:r>
              <a:rPr lang="en-US" sz="2500" dirty="0" smtClean="0"/>
              <a:t>Raising funds via securitization</a:t>
            </a:r>
            <a:r>
              <a:rPr lang="en-US" sz="2500" b="1" dirty="0" smtClean="0"/>
              <a:t> </a:t>
            </a:r>
          </a:p>
          <a:p>
            <a:pPr marL="285750" indent="-285750">
              <a:buFont typeface="Arial"/>
              <a:buChar char="•"/>
            </a:pPr>
            <a:r>
              <a:rPr lang="en-US" sz="2500" dirty="0" smtClean="0"/>
              <a:t>Reduction in disbursements</a:t>
            </a:r>
          </a:p>
          <a:p>
            <a:pPr marL="285750" indent="-285750">
              <a:buFont typeface="Arial"/>
              <a:buChar char="•"/>
            </a:pPr>
            <a:r>
              <a:rPr lang="en-US" sz="2500" dirty="0" smtClean="0"/>
              <a:t>Selling stakes across MF, Insurance and Aadhar Housing Finance </a:t>
            </a:r>
          </a:p>
          <a:p>
            <a:pPr marL="285750" indent="-285750">
              <a:buFont typeface="Arial"/>
              <a:buChar char="•"/>
            </a:pPr>
            <a:endParaRPr lang="en-US" sz="2500" dirty="0"/>
          </a:p>
          <a:p>
            <a:r>
              <a:rPr lang="en-US" sz="2500" b="1" dirty="0" smtClean="0"/>
              <a:t>Essel</a:t>
            </a:r>
          </a:p>
          <a:p>
            <a:pPr marL="285750" indent="-285750">
              <a:buFont typeface="Arial"/>
              <a:buChar char="•"/>
            </a:pPr>
            <a:r>
              <a:rPr lang="en-US" sz="2500" dirty="0" smtClean="0"/>
              <a:t>Is in discussion with media houses to sell its stake in Zee</a:t>
            </a:r>
          </a:p>
          <a:p>
            <a:pPr marL="285750" indent="-285750">
              <a:buFont typeface="Arial"/>
              <a:buChar char="•"/>
            </a:pPr>
            <a:endParaRPr lang="en-US" sz="2500" dirty="0" smtClean="0"/>
          </a:p>
        </p:txBody>
      </p:sp>
    </p:spTree>
    <p:extLst>
      <p:ext uri="{BB962C8B-B14F-4D97-AF65-F5344CB8AC3E}">
        <p14:creationId xmlns:p14="http://schemas.microsoft.com/office/powerpoint/2010/main" val="33195205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3391646" y="149413"/>
            <a:ext cx="5796554" cy="553998"/>
          </a:xfrm>
          <a:prstGeom prst="rect">
            <a:avLst/>
          </a:prstGeom>
          <a:noFill/>
        </p:spPr>
        <p:txBody>
          <a:bodyPr wrap="none" rtlCol="0">
            <a:spAutoFit/>
          </a:bodyPr>
          <a:lstStyle/>
          <a:p>
            <a:r>
              <a:rPr lang="en-US" sz="3000" b="1" dirty="0" smtClean="0"/>
              <a:t>Cumulative Default Ratings - CRISIL</a:t>
            </a:r>
            <a:endParaRPr lang="en-US" sz="3000" b="1" dirty="0"/>
          </a:p>
        </p:txBody>
      </p:sp>
      <p:graphicFrame>
        <p:nvGraphicFramePr>
          <p:cNvPr id="8" name="Table 7"/>
          <p:cNvGraphicFramePr>
            <a:graphicFrameLocks noGrp="1"/>
          </p:cNvGraphicFramePr>
          <p:nvPr>
            <p:extLst>
              <p:ext uri="{D42A27DB-BD31-4B8C-83A1-F6EECF244321}">
                <p14:modId xmlns:p14="http://schemas.microsoft.com/office/powerpoint/2010/main" val="2642780230"/>
              </p:ext>
            </p:extLst>
          </p:nvPr>
        </p:nvGraphicFramePr>
        <p:xfrm>
          <a:off x="1538940" y="1735654"/>
          <a:ext cx="9398000" cy="2225040"/>
        </p:xfrm>
        <a:graphic>
          <a:graphicData uri="http://schemas.openxmlformats.org/drawingml/2006/table">
            <a:tbl>
              <a:tblPr firstRow="1" bandRow="1">
                <a:tableStyleId>{8A107856-5554-42FB-B03E-39F5DBC370BA}</a:tableStyleId>
              </a:tblPr>
              <a:tblGrid>
                <a:gridCol w="2349500"/>
                <a:gridCol w="2349500"/>
                <a:gridCol w="2349500"/>
                <a:gridCol w="2349500"/>
              </a:tblGrid>
              <a:tr h="370840">
                <a:tc gridSpan="4">
                  <a:txBody>
                    <a:bodyPr/>
                    <a:lstStyle/>
                    <a:p>
                      <a:pPr algn="ctr"/>
                      <a:r>
                        <a:rPr lang="en-US" dirty="0" smtClean="0"/>
                        <a:t>10 Years cumulative default ratings</a:t>
                      </a:r>
                      <a:r>
                        <a:rPr lang="en-US" baseline="0" dirty="0" smtClean="0"/>
                        <a:t> (2007 </a:t>
                      </a:r>
                      <a:r>
                        <a:rPr lang="mr-IN" baseline="0" dirty="0" smtClean="0"/>
                        <a:t>–</a:t>
                      </a:r>
                      <a:r>
                        <a:rPr lang="en-US" baseline="0" dirty="0" smtClean="0"/>
                        <a:t> 2017)</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b="1" dirty="0" smtClean="0"/>
                        <a:t>Ratings</a:t>
                      </a:r>
                      <a:endParaRPr lang="en-US" b="1" dirty="0"/>
                    </a:p>
                  </a:txBody>
                  <a:tcPr/>
                </a:tc>
                <a:tc>
                  <a:txBody>
                    <a:bodyPr/>
                    <a:lstStyle/>
                    <a:p>
                      <a:pPr algn="ctr"/>
                      <a:r>
                        <a:rPr lang="en-US" b="1" dirty="0" smtClean="0"/>
                        <a:t>1 year</a:t>
                      </a:r>
                      <a:endParaRPr lang="en-US" b="1" dirty="0"/>
                    </a:p>
                  </a:txBody>
                  <a:tcPr/>
                </a:tc>
                <a:tc>
                  <a:txBody>
                    <a:bodyPr/>
                    <a:lstStyle/>
                    <a:p>
                      <a:pPr algn="ctr"/>
                      <a:r>
                        <a:rPr lang="en-US" b="1" dirty="0" smtClean="0"/>
                        <a:t>2 years</a:t>
                      </a:r>
                      <a:endParaRPr lang="en-US" b="1" dirty="0"/>
                    </a:p>
                  </a:txBody>
                  <a:tcPr/>
                </a:tc>
                <a:tc>
                  <a:txBody>
                    <a:bodyPr/>
                    <a:lstStyle/>
                    <a:p>
                      <a:pPr algn="ctr"/>
                      <a:r>
                        <a:rPr lang="en-US" b="1" dirty="0" smtClean="0"/>
                        <a:t>3 years</a:t>
                      </a:r>
                      <a:endParaRPr lang="en-US" b="1" dirty="0"/>
                    </a:p>
                  </a:txBody>
                  <a:tcPr/>
                </a:tc>
              </a:tr>
              <a:tr h="370840">
                <a:tc>
                  <a:txBody>
                    <a:bodyPr/>
                    <a:lstStyle/>
                    <a:p>
                      <a:pPr algn="ctr"/>
                      <a:r>
                        <a:rPr lang="en-US" dirty="0" smtClean="0"/>
                        <a:t>AAA</a:t>
                      </a:r>
                      <a:endParaRPr lang="en-US" dirty="0"/>
                    </a:p>
                  </a:txBody>
                  <a:tcPr/>
                </a:tc>
                <a:tc>
                  <a:txBody>
                    <a:bodyPr/>
                    <a:lstStyle/>
                    <a:p>
                      <a:pPr algn="ctr"/>
                      <a:r>
                        <a:rPr lang="en-US" dirty="0" smtClean="0"/>
                        <a:t>0.00%</a:t>
                      </a:r>
                      <a:endParaRPr lang="en-US" dirty="0"/>
                    </a:p>
                  </a:txBody>
                  <a:tcPr/>
                </a:tc>
                <a:tc>
                  <a:txBody>
                    <a:bodyPr/>
                    <a:lstStyle/>
                    <a:p>
                      <a:pPr algn="ctr"/>
                      <a:r>
                        <a:rPr lang="en-US" dirty="0" smtClean="0"/>
                        <a:t>0.00%</a:t>
                      </a:r>
                      <a:endParaRPr lang="en-US" dirty="0"/>
                    </a:p>
                  </a:txBody>
                  <a:tcPr/>
                </a:tc>
                <a:tc>
                  <a:txBody>
                    <a:bodyPr/>
                    <a:lstStyle/>
                    <a:p>
                      <a:pPr algn="ctr"/>
                      <a:r>
                        <a:rPr lang="en-US" dirty="0" smtClean="0"/>
                        <a:t>0.00%</a:t>
                      </a:r>
                      <a:endParaRPr lang="en-US" dirty="0"/>
                    </a:p>
                  </a:txBody>
                  <a:tcPr/>
                </a:tc>
              </a:tr>
              <a:tr h="370840">
                <a:tc>
                  <a:txBody>
                    <a:bodyPr/>
                    <a:lstStyle/>
                    <a:p>
                      <a:pPr algn="ctr"/>
                      <a:r>
                        <a:rPr lang="en-US" dirty="0" smtClean="0"/>
                        <a:t>AA</a:t>
                      </a:r>
                      <a:endParaRPr lang="en-US" dirty="0"/>
                    </a:p>
                  </a:txBody>
                  <a:tcPr/>
                </a:tc>
                <a:tc>
                  <a:txBody>
                    <a:bodyPr/>
                    <a:lstStyle/>
                    <a:p>
                      <a:pPr algn="ctr"/>
                      <a:r>
                        <a:rPr lang="en-US" dirty="0" smtClean="0"/>
                        <a:t>0.02%</a:t>
                      </a:r>
                      <a:endParaRPr lang="en-US" dirty="0"/>
                    </a:p>
                  </a:txBody>
                  <a:tcPr/>
                </a:tc>
                <a:tc>
                  <a:txBody>
                    <a:bodyPr/>
                    <a:lstStyle/>
                    <a:p>
                      <a:pPr algn="ctr"/>
                      <a:r>
                        <a:rPr lang="en-US" dirty="0" smtClean="0"/>
                        <a:t>0.10%</a:t>
                      </a:r>
                      <a:endParaRPr lang="en-US" dirty="0"/>
                    </a:p>
                  </a:txBody>
                  <a:tcPr/>
                </a:tc>
                <a:tc>
                  <a:txBody>
                    <a:bodyPr/>
                    <a:lstStyle/>
                    <a:p>
                      <a:pPr algn="ctr"/>
                      <a:r>
                        <a:rPr lang="en-US" dirty="0" smtClean="0"/>
                        <a:t>0.20%</a:t>
                      </a:r>
                      <a:endParaRPr lang="en-US" dirty="0"/>
                    </a:p>
                  </a:txBody>
                  <a:tcPr/>
                </a:tc>
              </a:tr>
              <a:tr h="370840">
                <a:tc>
                  <a:txBody>
                    <a:bodyPr/>
                    <a:lstStyle/>
                    <a:p>
                      <a:pPr algn="ctr"/>
                      <a:r>
                        <a:rPr lang="en-US" dirty="0" smtClean="0"/>
                        <a:t>A</a:t>
                      </a:r>
                      <a:endParaRPr lang="en-US" dirty="0"/>
                    </a:p>
                  </a:txBody>
                  <a:tcPr/>
                </a:tc>
                <a:tc>
                  <a:txBody>
                    <a:bodyPr/>
                    <a:lstStyle/>
                    <a:p>
                      <a:pPr algn="ctr"/>
                      <a:r>
                        <a:rPr lang="en-US" dirty="0" smtClean="0"/>
                        <a:t>0.22%</a:t>
                      </a:r>
                      <a:endParaRPr lang="en-US" dirty="0"/>
                    </a:p>
                  </a:txBody>
                  <a:tcPr/>
                </a:tc>
                <a:tc>
                  <a:txBody>
                    <a:bodyPr/>
                    <a:lstStyle/>
                    <a:p>
                      <a:pPr algn="ctr"/>
                      <a:r>
                        <a:rPr lang="en-US" dirty="0" smtClean="0"/>
                        <a:t>0.98%</a:t>
                      </a:r>
                      <a:endParaRPr lang="en-US" dirty="0"/>
                    </a:p>
                  </a:txBody>
                  <a:tcPr/>
                </a:tc>
                <a:tc>
                  <a:txBody>
                    <a:bodyPr/>
                    <a:lstStyle/>
                    <a:p>
                      <a:pPr algn="ctr"/>
                      <a:r>
                        <a:rPr lang="en-US" dirty="0" smtClean="0"/>
                        <a:t>1.90%</a:t>
                      </a:r>
                      <a:endParaRPr lang="en-US" dirty="0"/>
                    </a:p>
                  </a:txBody>
                  <a:tcPr/>
                </a:tc>
              </a:tr>
              <a:tr h="370840">
                <a:tc>
                  <a:txBody>
                    <a:bodyPr/>
                    <a:lstStyle/>
                    <a:p>
                      <a:pPr algn="ctr"/>
                      <a:r>
                        <a:rPr lang="en-US" dirty="0" smtClean="0"/>
                        <a:t>BBB</a:t>
                      </a:r>
                      <a:endParaRPr lang="en-US" dirty="0"/>
                    </a:p>
                  </a:txBody>
                  <a:tcPr/>
                </a:tc>
                <a:tc>
                  <a:txBody>
                    <a:bodyPr/>
                    <a:lstStyle/>
                    <a:p>
                      <a:pPr algn="ctr"/>
                      <a:r>
                        <a:rPr lang="en-US" dirty="0" smtClean="0"/>
                        <a:t>0.84%</a:t>
                      </a:r>
                      <a:endParaRPr lang="en-US" dirty="0"/>
                    </a:p>
                  </a:txBody>
                  <a:tcPr/>
                </a:tc>
                <a:tc>
                  <a:txBody>
                    <a:bodyPr/>
                    <a:lstStyle/>
                    <a:p>
                      <a:pPr algn="ctr"/>
                      <a:r>
                        <a:rPr lang="en-US" dirty="0" smtClean="0"/>
                        <a:t>2.10%</a:t>
                      </a:r>
                      <a:endParaRPr lang="en-US" dirty="0"/>
                    </a:p>
                  </a:txBody>
                  <a:tcPr/>
                </a:tc>
                <a:tc>
                  <a:txBody>
                    <a:bodyPr/>
                    <a:lstStyle/>
                    <a:p>
                      <a:pPr algn="ctr"/>
                      <a:r>
                        <a:rPr lang="en-US" dirty="0" smtClean="0"/>
                        <a:t>3.89%</a:t>
                      </a:r>
                      <a:endParaRPr lang="en-US" dirty="0"/>
                    </a:p>
                  </a:txBody>
                  <a:tcPr/>
                </a:tc>
              </a:tr>
            </a:tbl>
          </a:graphicData>
        </a:graphic>
      </p:graphicFrame>
    </p:spTree>
    <p:extLst>
      <p:ext uri="{BB962C8B-B14F-4D97-AF65-F5344CB8AC3E}">
        <p14:creationId xmlns:p14="http://schemas.microsoft.com/office/powerpoint/2010/main" val="28056087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5304117" y="164354"/>
            <a:ext cx="1835696" cy="553998"/>
          </a:xfrm>
          <a:prstGeom prst="rect">
            <a:avLst/>
          </a:prstGeom>
          <a:noFill/>
        </p:spPr>
        <p:txBody>
          <a:bodyPr wrap="none" rtlCol="0">
            <a:spAutoFit/>
          </a:bodyPr>
          <a:lstStyle/>
          <a:p>
            <a:r>
              <a:rPr lang="en-US" sz="3000" b="1" dirty="0" smtClean="0"/>
              <a:t>Recovery?</a:t>
            </a:r>
            <a:endParaRPr lang="en-US" sz="3000" b="1" dirty="0"/>
          </a:p>
        </p:txBody>
      </p:sp>
      <p:graphicFrame>
        <p:nvGraphicFramePr>
          <p:cNvPr id="8" name="Table 7"/>
          <p:cNvGraphicFramePr>
            <a:graphicFrameLocks noGrp="1"/>
          </p:cNvGraphicFramePr>
          <p:nvPr>
            <p:extLst>
              <p:ext uri="{D42A27DB-BD31-4B8C-83A1-F6EECF244321}">
                <p14:modId xmlns:p14="http://schemas.microsoft.com/office/powerpoint/2010/main" val="2153140474"/>
              </p:ext>
            </p:extLst>
          </p:nvPr>
        </p:nvGraphicFramePr>
        <p:xfrm>
          <a:off x="1035781" y="2183883"/>
          <a:ext cx="9691946" cy="1889760"/>
        </p:xfrm>
        <a:graphic>
          <a:graphicData uri="http://schemas.openxmlformats.org/drawingml/2006/table">
            <a:tbl>
              <a:tblPr firstRow="1" bandRow="1">
                <a:tableStyleId>{8A107856-5554-42FB-B03E-39F5DBC370BA}</a:tableStyleId>
              </a:tblPr>
              <a:tblGrid>
                <a:gridCol w="4845973"/>
                <a:gridCol w="4845973"/>
              </a:tblGrid>
              <a:tr h="370840">
                <a:tc>
                  <a:txBody>
                    <a:bodyPr/>
                    <a:lstStyle/>
                    <a:p>
                      <a:pPr algn="ctr"/>
                      <a:r>
                        <a:rPr lang="en-US" sz="2500" b="1" dirty="0" smtClean="0"/>
                        <a:t>MF Investment</a:t>
                      </a:r>
                      <a:endParaRPr lang="en-US" sz="2500" b="1" dirty="0"/>
                    </a:p>
                  </a:txBody>
                  <a:tcPr/>
                </a:tc>
                <a:tc>
                  <a:txBody>
                    <a:bodyPr/>
                    <a:lstStyle/>
                    <a:p>
                      <a:pPr algn="ctr"/>
                      <a:r>
                        <a:rPr lang="en-US" sz="2500" b="1" dirty="0" smtClean="0"/>
                        <a:t>Recovery Rate</a:t>
                      </a:r>
                      <a:endParaRPr lang="en-US" sz="2500" b="1" dirty="0"/>
                    </a:p>
                  </a:txBody>
                  <a:tcPr/>
                </a:tc>
              </a:tr>
              <a:tr h="370840">
                <a:tc>
                  <a:txBody>
                    <a:bodyPr/>
                    <a:lstStyle/>
                    <a:p>
                      <a:pPr algn="ctr"/>
                      <a:r>
                        <a:rPr lang="en-US" sz="2500" dirty="0" smtClean="0"/>
                        <a:t>Amtek Auto</a:t>
                      </a:r>
                      <a:endParaRPr lang="en-US" sz="2500" dirty="0"/>
                    </a:p>
                  </a:txBody>
                  <a:tcPr/>
                </a:tc>
                <a:tc>
                  <a:txBody>
                    <a:bodyPr/>
                    <a:lstStyle/>
                    <a:p>
                      <a:pPr algn="ctr"/>
                      <a:r>
                        <a:rPr lang="en-US" sz="2500" dirty="0" smtClean="0"/>
                        <a:t>85%</a:t>
                      </a:r>
                      <a:endParaRPr lang="en-US" sz="2500" dirty="0"/>
                    </a:p>
                  </a:txBody>
                  <a:tcPr/>
                </a:tc>
              </a:tr>
              <a:tr h="370840">
                <a:tc>
                  <a:txBody>
                    <a:bodyPr/>
                    <a:lstStyle/>
                    <a:p>
                      <a:pPr algn="ctr"/>
                      <a:r>
                        <a:rPr lang="en-US" sz="2500" dirty="0" smtClean="0"/>
                        <a:t>BILT</a:t>
                      </a:r>
                      <a:endParaRPr lang="en-US" sz="2500" dirty="0"/>
                    </a:p>
                  </a:txBody>
                  <a:tcPr/>
                </a:tc>
                <a:tc>
                  <a:txBody>
                    <a:bodyPr/>
                    <a:lstStyle/>
                    <a:p>
                      <a:pPr algn="ctr"/>
                      <a:r>
                        <a:rPr lang="en-US" sz="2500" dirty="0" smtClean="0"/>
                        <a:t>80% (and counting)</a:t>
                      </a:r>
                      <a:endParaRPr lang="en-US" sz="2500" dirty="0"/>
                    </a:p>
                  </a:txBody>
                  <a:tcPr/>
                </a:tc>
              </a:tr>
              <a:tr h="370840">
                <a:tc>
                  <a:txBody>
                    <a:bodyPr/>
                    <a:lstStyle/>
                    <a:p>
                      <a:pPr algn="ctr"/>
                      <a:r>
                        <a:rPr lang="en-US" sz="2500" dirty="0" smtClean="0"/>
                        <a:t>JSPL</a:t>
                      </a:r>
                      <a:endParaRPr lang="en-US" sz="2500" dirty="0"/>
                    </a:p>
                  </a:txBody>
                  <a:tcPr/>
                </a:tc>
                <a:tc>
                  <a:txBody>
                    <a:bodyPr/>
                    <a:lstStyle/>
                    <a:p>
                      <a:pPr algn="ctr"/>
                      <a:r>
                        <a:rPr lang="en-US" sz="2500" dirty="0" smtClean="0"/>
                        <a:t>67.5%</a:t>
                      </a:r>
                      <a:r>
                        <a:rPr lang="en-US" sz="2500" baseline="0" dirty="0" smtClean="0"/>
                        <a:t> - 75%</a:t>
                      </a:r>
                      <a:endParaRPr lang="en-US" sz="2500" dirty="0"/>
                    </a:p>
                  </a:txBody>
                  <a:tcPr/>
                </a:tc>
              </a:tr>
            </a:tbl>
          </a:graphicData>
        </a:graphic>
      </p:graphicFrame>
    </p:spTree>
    <p:extLst>
      <p:ext uri="{BB962C8B-B14F-4D97-AF65-F5344CB8AC3E}">
        <p14:creationId xmlns:p14="http://schemas.microsoft.com/office/powerpoint/2010/main" val="29985488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111717"/>
            <a:ext cx="8119431"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0698480" y="6111717"/>
            <a:ext cx="1493520" cy="332489"/>
          </a:xfrm>
          <a:prstGeom prst="rect">
            <a:avLst/>
          </a:prstGeom>
          <a:solidFill>
            <a:srgbClr val="BE34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60264" y="6037401"/>
            <a:ext cx="2110718" cy="406805"/>
          </a:xfrm>
          <a:prstGeom prst="rect">
            <a:avLst/>
          </a:prstGeom>
        </p:spPr>
      </p:pic>
      <p:sp>
        <p:nvSpPr>
          <p:cNvPr id="3" name="TextBox 2"/>
          <p:cNvSpPr txBox="1"/>
          <p:nvPr/>
        </p:nvSpPr>
        <p:spPr>
          <a:xfrm>
            <a:off x="2874936" y="115038"/>
            <a:ext cx="7073195" cy="553998"/>
          </a:xfrm>
          <a:prstGeom prst="rect">
            <a:avLst/>
          </a:prstGeom>
          <a:noFill/>
        </p:spPr>
        <p:txBody>
          <a:bodyPr wrap="none" rtlCol="0">
            <a:spAutoFit/>
          </a:bodyPr>
          <a:lstStyle/>
          <a:p>
            <a:r>
              <a:rPr lang="en-US" sz="3000" b="1" dirty="0" smtClean="0"/>
              <a:t>What after MF write downs? </a:t>
            </a:r>
            <a:r>
              <a:rPr lang="mr-IN" sz="3000" b="1" dirty="0" smtClean="0"/>
              <a:t>–</a:t>
            </a:r>
            <a:r>
              <a:rPr lang="en-US" sz="3000" b="1" dirty="0" smtClean="0"/>
              <a:t> Amtek Auto</a:t>
            </a:r>
            <a:endParaRPr lang="en-US" sz="3000" b="1" dirty="0"/>
          </a:p>
        </p:txBody>
      </p:sp>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702731" y="729884"/>
            <a:ext cx="10867258" cy="5198039"/>
          </a:xfrm>
          <a:prstGeom prst="rect">
            <a:avLst/>
          </a:prstGeom>
          <a:noFill/>
          <a:ln>
            <a:noFill/>
          </a:ln>
        </p:spPr>
      </p:pic>
      <p:sp>
        <p:nvSpPr>
          <p:cNvPr id="10" name="Oval 9"/>
          <p:cNvSpPr/>
          <p:nvPr/>
        </p:nvSpPr>
        <p:spPr>
          <a:xfrm>
            <a:off x="3280417" y="2356395"/>
            <a:ext cx="1873045" cy="1769806"/>
          </a:xfrm>
          <a:prstGeom prst="ellipse">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08253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971</TotalTime>
  <Words>1222</Words>
  <Application>Microsoft Macintosh PowerPoint</Application>
  <PresentationFormat>Custom</PresentationFormat>
  <Paragraphs>143</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Kirtan Shah</cp:lastModifiedBy>
  <cp:revision>195</cp:revision>
  <dcterms:created xsi:type="dcterms:W3CDTF">2018-03-26T05:56:56Z</dcterms:created>
  <dcterms:modified xsi:type="dcterms:W3CDTF">2019-02-20T07:13:48Z</dcterms:modified>
</cp:coreProperties>
</file>