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B0F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B0F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B0F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B0F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B0F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B0F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B0F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B0F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B0F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B0F0"/>
        </a:fontRef>
        <a:srgbClr val="00B0F0"/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rgbClr val="FBD8CB"/>
          </a:solidFill>
        </a:fill>
      </a:tcStyle>
    </a:wholeTbl>
    <a:band2H>
      <a:tcTxStyle/>
      <a:tcStyle>
        <a:tcBdr/>
        <a:fill>
          <a:solidFill>
            <a:srgbClr val="FDECE7"/>
          </a:solidFill>
        </a:fill>
      </a:tcStyle>
    </a:band2H>
    <a:firstCol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B0F0"/>
        </a:fontRef>
        <a:srgbClr val="00B0F0"/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rgbClr val="FDE6D8"/>
          </a:solidFill>
        </a:fill>
      </a:tcStyle>
    </a:wholeTbl>
    <a:band2H>
      <a:tcTxStyle/>
      <a:tcStyle>
        <a:tcBdr/>
        <a:fill>
          <a:solidFill>
            <a:srgbClr val="FEF3ED"/>
          </a:solidFill>
        </a:fill>
      </a:tcStyle>
    </a:band2H>
    <a:firstCol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B0F0"/>
        </a:fontRef>
        <a:srgbClr val="00B0F0"/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rgbClr val="E1E3E4"/>
          </a:solidFill>
        </a:fill>
      </a:tcStyle>
    </a:wholeTbl>
    <a:band2H>
      <a:tcTxStyle/>
      <a:tcStyle>
        <a:tcBdr/>
        <a:fill>
          <a:solidFill>
            <a:srgbClr val="F1F1F2"/>
          </a:solidFill>
        </a:fill>
      </a:tcStyle>
    </a:band2H>
    <a:firstCol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B0F0"/>
        </a:fontRef>
        <a:srgbClr val="00B0F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F2FC"/>
          </a:solidFill>
        </a:fill>
      </a:tcStyle>
    </a:wholeTbl>
    <a:band2H>
      <a:tcTxStyle/>
      <a:tcStyle>
        <a:tcBdr/>
        <a:fill>
          <a:solidFill>
            <a:schemeClr val="accent5">
              <a:hueOff val="-9000000"/>
              <a:satOff val="-4347"/>
              <a:lumOff val="9019"/>
            </a:schemeClr>
          </a:solidFill>
        </a:fill>
      </a:tcStyle>
    </a:band2H>
    <a:firstCol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B0F0"/>
        </a:fontRef>
        <a:srgbClr val="00B0F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B0F0"/>
              </a:solidFill>
              <a:prstDash val="solid"/>
              <a:round/>
            </a:ln>
          </a:top>
          <a:bottom>
            <a:ln w="25400" cap="flat">
              <a:solidFill>
                <a:srgbClr val="00B0F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9000000"/>
              <a:satOff val="-4347"/>
              <a:lumOff val="9019"/>
            </a:schemeClr>
          </a:solidFill>
        </a:fill>
      </a:tcStyle>
    </a:lastRow>
    <a:firstRow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B0F0"/>
              </a:solidFill>
              <a:prstDash val="solid"/>
              <a:round/>
            </a:ln>
          </a:top>
          <a:bottom>
            <a:ln w="25400" cap="flat">
              <a:solidFill>
                <a:srgbClr val="00B0F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B0F0"/>
        </a:fontRef>
        <a:srgbClr val="00B0F0"/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rgbClr val="CAE3F9"/>
          </a:solidFill>
        </a:fill>
      </a:tcStyle>
    </a:wholeTbl>
    <a:band2H>
      <a:tcTxStyle/>
      <a:tcStyle>
        <a:tcBdr/>
        <a:fill>
          <a:solidFill>
            <a:srgbClr val="E6F2FC"/>
          </a:solidFill>
        </a:fill>
      </a:tcStyle>
    </a:band2H>
    <a:firstCol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rgbClr val="00B0F0"/>
          </a:solidFill>
        </a:fill>
      </a:tcStyle>
    </a:firstCol>
    <a:lastRow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rgbClr val="00B0F0"/>
          </a:solidFill>
        </a:fill>
      </a:tcStyle>
    </a:lastRow>
    <a:firstRow>
      <a:tcTxStyle b="on" i="off">
        <a:fontRef idx="minor">
          <a:schemeClr val="accent5">
            <a:hueOff val="-9000000"/>
            <a:satOff val="-4347"/>
            <a:lumOff val="9019"/>
          </a:schemeClr>
        </a:fontRef>
        <a:schemeClr val="accent5">
          <a:hueOff val="-9000000"/>
          <a:satOff val="-4347"/>
          <a:lumOff val="9019"/>
        </a:schemeClr>
      </a:tcTxStyle>
      <a:tcStyle>
        <a:tcBdr>
          <a:lef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solid"/>
              <a:round/>
            </a:ln>
          </a:insideV>
        </a:tcBdr>
        <a:fill>
          <a:solidFill>
            <a:srgbClr val="00B0F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B0F0"/>
        </a:fontRef>
        <a:srgbClr val="00B0F0"/>
      </a:tcTxStyle>
      <a:tcStyle>
        <a:tcBdr>
          <a:left>
            <a:ln w="12700" cap="flat">
              <a:solidFill>
                <a:srgbClr val="00B0F0"/>
              </a:solidFill>
              <a:prstDash val="solid"/>
              <a:round/>
            </a:ln>
          </a:left>
          <a:right>
            <a:ln w="12700" cap="flat">
              <a:solidFill>
                <a:srgbClr val="00B0F0"/>
              </a:solidFill>
              <a:prstDash val="solid"/>
              <a:round/>
            </a:ln>
          </a:right>
          <a:top>
            <a:ln w="12700" cap="flat">
              <a:solidFill>
                <a:srgbClr val="00B0F0"/>
              </a:solidFill>
              <a:prstDash val="solid"/>
              <a:round/>
            </a:ln>
          </a:top>
          <a:bottom>
            <a:ln w="12700" cap="flat">
              <a:solidFill>
                <a:srgbClr val="00B0F0"/>
              </a:solidFill>
              <a:prstDash val="solid"/>
              <a:round/>
            </a:ln>
          </a:bottom>
          <a:insideH>
            <a:ln w="12700" cap="flat">
              <a:solidFill>
                <a:srgbClr val="00B0F0"/>
              </a:solidFill>
              <a:prstDash val="solid"/>
              <a:round/>
            </a:ln>
          </a:insideH>
          <a:insideV>
            <a:ln w="12700" cap="flat">
              <a:solidFill>
                <a:srgbClr val="00B0F0"/>
              </a:solidFill>
              <a:prstDash val="solid"/>
              <a:round/>
            </a:ln>
          </a:insideV>
        </a:tcBdr>
        <a:fill>
          <a:solidFill>
            <a:srgbClr val="00B0F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5">
              <a:hueOff val="-9000000"/>
              <a:satOff val="-4347"/>
              <a:lumOff val="9019"/>
            </a:schemeClr>
          </a:solidFill>
        </a:fill>
      </a:tcStyle>
    </a:band2H>
    <a:firstCol>
      <a:tcTxStyle b="on" i="off">
        <a:fontRef idx="minor">
          <a:srgbClr val="00B0F0"/>
        </a:fontRef>
        <a:srgbClr val="00B0F0"/>
      </a:tcTxStyle>
      <a:tcStyle>
        <a:tcBdr>
          <a:left>
            <a:ln w="12700" cap="flat">
              <a:solidFill>
                <a:srgbClr val="00B0F0"/>
              </a:solidFill>
              <a:prstDash val="solid"/>
              <a:round/>
            </a:ln>
          </a:left>
          <a:right>
            <a:ln w="12700" cap="flat">
              <a:solidFill>
                <a:srgbClr val="00B0F0"/>
              </a:solidFill>
              <a:prstDash val="solid"/>
              <a:round/>
            </a:ln>
          </a:right>
          <a:top>
            <a:ln w="12700" cap="flat">
              <a:solidFill>
                <a:srgbClr val="00B0F0"/>
              </a:solidFill>
              <a:prstDash val="solid"/>
              <a:round/>
            </a:ln>
          </a:top>
          <a:bottom>
            <a:ln w="12700" cap="flat">
              <a:solidFill>
                <a:srgbClr val="00B0F0"/>
              </a:solidFill>
              <a:prstDash val="solid"/>
              <a:round/>
            </a:ln>
          </a:bottom>
          <a:insideH>
            <a:ln w="12700" cap="flat">
              <a:solidFill>
                <a:srgbClr val="00B0F0"/>
              </a:solidFill>
              <a:prstDash val="solid"/>
              <a:round/>
            </a:ln>
          </a:insideH>
          <a:insideV>
            <a:ln w="12700" cap="flat">
              <a:solidFill>
                <a:srgbClr val="00B0F0"/>
              </a:solidFill>
              <a:prstDash val="solid"/>
              <a:round/>
            </a:ln>
          </a:insideV>
        </a:tcBdr>
        <a:fill>
          <a:solidFill>
            <a:srgbClr val="00B0F0">
              <a:alpha val="20000"/>
            </a:srgbClr>
          </a:solidFill>
        </a:fill>
      </a:tcStyle>
    </a:firstCol>
    <a:lastRow>
      <a:tcTxStyle b="on" i="off">
        <a:fontRef idx="minor">
          <a:srgbClr val="00B0F0"/>
        </a:fontRef>
        <a:srgbClr val="00B0F0"/>
      </a:tcTxStyle>
      <a:tcStyle>
        <a:tcBdr>
          <a:left>
            <a:ln w="12700" cap="flat">
              <a:solidFill>
                <a:srgbClr val="00B0F0"/>
              </a:solidFill>
              <a:prstDash val="solid"/>
              <a:round/>
            </a:ln>
          </a:left>
          <a:right>
            <a:ln w="12700" cap="flat">
              <a:solidFill>
                <a:srgbClr val="00B0F0"/>
              </a:solidFill>
              <a:prstDash val="solid"/>
              <a:round/>
            </a:ln>
          </a:right>
          <a:top>
            <a:ln w="50800" cap="flat">
              <a:solidFill>
                <a:srgbClr val="00B0F0"/>
              </a:solidFill>
              <a:prstDash val="solid"/>
              <a:round/>
            </a:ln>
          </a:top>
          <a:bottom>
            <a:ln w="12700" cap="flat">
              <a:solidFill>
                <a:srgbClr val="00B0F0"/>
              </a:solidFill>
              <a:prstDash val="solid"/>
              <a:round/>
            </a:ln>
          </a:bottom>
          <a:insideH>
            <a:ln w="12700" cap="flat">
              <a:solidFill>
                <a:srgbClr val="00B0F0"/>
              </a:solidFill>
              <a:prstDash val="solid"/>
              <a:round/>
            </a:ln>
          </a:insideH>
          <a:insideV>
            <a:ln w="12700" cap="flat">
              <a:solidFill>
                <a:srgbClr val="00B0F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B0F0"/>
        </a:fontRef>
        <a:srgbClr val="00B0F0"/>
      </a:tcTxStyle>
      <a:tcStyle>
        <a:tcBdr>
          <a:left>
            <a:ln w="12700" cap="flat">
              <a:solidFill>
                <a:srgbClr val="00B0F0"/>
              </a:solidFill>
              <a:prstDash val="solid"/>
              <a:round/>
            </a:ln>
          </a:left>
          <a:right>
            <a:ln w="12700" cap="flat">
              <a:solidFill>
                <a:srgbClr val="00B0F0"/>
              </a:solidFill>
              <a:prstDash val="solid"/>
              <a:round/>
            </a:ln>
          </a:right>
          <a:top>
            <a:ln w="12700" cap="flat">
              <a:solidFill>
                <a:srgbClr val="00B0F0"/>
              </a:solidFill>
              <a:prstDash val="solid"/>
              <a:round/>
            </a:ln>
          </a:top>
          <a:bottom>
            <a:ln w="25400" cap="flat">
              <a:solidFill>
                <a:srgbClr val="00B0F0"/>
              </a:solidFill>
              <a:prstDash val="solid"/>
              <a:round/>
            </a:ln>
          </a:bottom>
          <a:insideH>
            <a:ln w="12700" cap="flat">
              <a:solidFill>
                <a:srgbClr val="00B0F0"/>
              </a:solidFill>
              <a:prstDash val="solid"/>
              <a:round/>
            </a:ln>
          </a:insideH>
          <a:insideV>
            <a:ln w="12700" cap="flat">
              <a:solidFill>
                <a:srgbClr val="00B0F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066800" y="596900"/>
            <a:ext cx="4546209" cy="50597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rgbClr val="A6A6A6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66800" y="1118304"/>
            <a:ext cx="4546209" cy="5490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3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indent="457200">
              <a:buSzTx/>
              <a:buFontTx/>
              <a:buNone/>
              <a:defRPr sz="13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indent="914400">
              <a:buSzTx/>
              <a:buFontTx/>
              <a:buNone/>
              <a:defRPr sz="13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indent="1371600">
              <a:buSzTx/>
              <a:buFontTx/>
              <a:buNone/>
              <a:defRPr sz="13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indent="1828800">
              <a:buSzTx/>
              <a:buFontTx/>
              <a:buNone/>
              <a:defRPr sz="13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Rectangle"/>
          <p:cNvSpPr>
            <a:spLocks noGrp="1"/>
          </p:cNvSpPr>
          <p:nvPr>
            <p:ph type="body" sz="quarter" idx="13"/>
          </p:nvPr>
        </p:nvSpPr>
        <p:spPr>
          <a:xfrm>
            <a:off x="1066800" y="1861625"/>
            <a:ext cx="4546209" cy="516989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SzTx/>
              <a:buFontTx/>
              <a:buNone/>
              <a:defRPr sz="16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4" name="Rectangle"/>
          <p:cNvSpPr>
            <a:spLocks noGrp="1"/>
          </p:cNvSpPr>
          <p:nvPr>
            <p:ph type="body" sz="quarter" idx="14"/>
          </p:nvPr>
        </p:nvSpPr>
        <p:spPr>
          <a:xfrm>
            <a:off x="1066800" y="2230153"/>
            <a:ext cx="4546210" cy="116635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00000"/>
              </a:lnSpc>
              <a:buSzTx/>
              <a:buFontTx/>
              <a:buNone/>
              <a:defRPr sz="10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5" name="Rectangle"/>
          <p:cNvSpPr>
            <a:spLocks noGrp="1"/>
          </p:cNvSpPr>
          <p:nvPr>
            <p:ph type="body" sz="quarter" idx="15"/>
          </p:nvPr>
        </p:nvSpPr>
        <p:spPr>
          <a:xfrm>
            <a:off x="6578990" y="1861625"/>
            <a:ext cx="4546210" cy="516989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r">
              <a:buSzTx/>
              <a:buFontTx/>
              <a:buNone/>
              <a:defRPr sz="16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6" name="Rectangle"/>
          <p:cNvSpPr>
            <a:spLocks noGrp="1"/>
          </p:cNvSpPr>
          <p:nvPr>
            <p:ph type="body" sz="quarter" idx="16"/>
          </p:nvPr>
        </p:nvSpPr>
        <p:spPr>
          <a:xfrm>
            <a:off x="6578992" y="2230153"/>
            <a:ext cx="4546209" cy="1695907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r">
              <a:lnSpc>
                <a:spcPct val="100000"/>
              </a:lnSpc>
              <a:buSzTx/>
              <a:buFontTx/>
              <a:buNone/>
              <a:defRPr sz="10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7" name="Rectangle"/>
          <p:cNvSpPr>
            <a:spLocks noGrp="1"/>
          </p:cNvSpPr>
          <p:nvPr>
            <p:ph type="body" sz="quarter" idx="17"/>
          </p:nvPr>
        </p:nvSpPr>
        <p:spPr>
          <a:xfrm>
            <a:off x="1066800" y="4107765"/>
            <a:ext cx="4546209" cy="516989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SzTx/>
              <a:buFontTx/>
              <a:buNone/>
              <a:defRPr sz="16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8" name="Rectangle"/>
          <p:cNvSpPr>
            <a:spLocks noGrp="1"/>
          </p:cNvSpPr>
          <p:nvPr>
            <p:ph type="body" sz="quarter" idx="18"/>
          </p:nvPr>
        </p:nvSpPr>
        <p:spPr>
          <a:xfrm>
            <a:off x="1066800" y="4476293"/>
            <a:ext cx="4546210" cy="1695907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00000"/>
              </a:lnSpc>
              <a:buSzTx/>
              <a:buFontTx/>
              <a:buNone/>
              <a:defRPr sz="10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9" name="Rectangle"/>
          <p:cNvSpPr>
            <a:spLocks noGrp="1"/>
          </p:cNvSpPr>
          <p:nvPr>
            <p:ph type="body" sz="quarter" idx="19"/>
          </p:nvPr>
        </p:nvSpPr>
        <p:spPr>
          <a:xfrm>
            <a:off x="6578990" y="4107765"/>
            <a:ext cx="4546210" cy="516989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buSzTx/>
              <a:buFontTx/>
              <a:buNone/>
              <a:defRPr sz="16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20" name="Rectangle"/>
          <p:cNvSpPr>
            <a:spLocks noGrp="1"/>
          </p:cNvSpPr>
          <p:nvPr>
            <p:ph type="body" sz="quarter" idx="20"/>
          </p:nvPr>
        </p:nvSpPr>
        <p:spPr>
          <a:xfrm>
            <a:off x="6578992" y="4476293"/>
            <a:ext cx="4546209" cy="1695907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r">
              <a:lnSpc>
                <a:spcPct val="100000"/>
              </a:lnSpc>
              <a:buSzTx/>
              <a:buFontTx/>
              <a:buNone/>
              <a:defRPr sz="10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21" name="Rectangle"/>
          <p:cNvSpPr>
            <a:spLocks noGrp="1"/>
          </p:cNvSpPr>
          <p:nvPr>
            <p:ph type="body" sz="quarter" idx="21"/>
          </p:nvPr>
        </p:nvSpPr>
        <p:spPr>
          <a:xfrm>
            <a:off x="6578989" y="596900"/>
            <a:ext cx="4546210" cy="521405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>
              <a:buSzTx/>
              <a:buFontTx/>
              <a:buNone/>
              <a:defRPr sz="32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quarter" idx="22"/>
          </p:nvPr>
        </p:nvSpPr>
        <p:spPr>
          <a:xfrm>
            <a:off x="6578989" y="1117600"/>
            <a:ext cx="4546211" cy="54975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SzTx/>
              <a:buFontTx/>
              <a:buNone/>
              <a:defRPr sz="13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1066800" y="596900"/>
            <a:ext cx="4546209" cy="50597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rgbClr val="A6A6A6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66800" y="1118304"/>
            <a:ext cx="4546209" cy="5490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3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indent="457200">
              <a:buSzTx/>
              <a:buFontTx/>
              <a:buNone/>
              <a:defRPr sz="13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indent="914400">
              <a:buSzTx/>
              <a:buFontTx/>
              <a:buNone/>
              <a:defRPr sz="13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indent="1371600">
              <a:buSzTx/>
              <a:buFontTx/>
              <a:buNone/>
              <a:defRPr sz="13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indent="1828800">
              <a:buSzTx/>
              <a:buFontTx/>
              <a:buNone/>
              <a:defRPr sz="13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Rectangle"/>
          <p:cNvSpPr>
            <a:spLocks noGrp="1"/>
          </p:cNvSpPr>
          <p:nvPr>
            <p:ph type="body" sz="quarter" idx="13"/>
          </p:nvPr>
        </p:nvSpPr>
        <p:spPr>
          <a:xfrm>
            <a:off x="1066800" y="1861625"/>
            <a:ext cx="4546209" cy="516989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SzTx/>
              <a:buFontTx/>
              <a:buNone/>
              <a:defRPr sz="16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23" name="Rectangle"/>
          <p:cNvSpPr>
            <a:spLocks noGrp="1"/>
          </p:cNvSpPr>
          <p:nvPr>
            <p:ph type="body" sz="quarter" idx="14"/>
          </p:nvPr>
        </p:nvSpPr>
        <p:spPr>
          <a:xfrm>
            <a:off x="1066800" y="2230153"/>
            <a:ext cx="4546210" cy="116635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00000"/>
              </a:lnSpc>
              <a:buSzTx/>
              <a:buFontTx/>
              <a:buNone/>
              <a:defRPr sz="10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24" name="Rectangle"/>
          <p:cNvSpPr>
            <a:spLocks noGrp="1"/>
          </p:cNvSpPr>
          <p:nvPr>
            <p:ph type="body" sz="quarter" idx="15"/>
          </p:nvPr>
        </p:nvSpPr>
        <p:spPr>
          <a:xfrm>
            <a:off x="6578990" y="1861625"/>
            <a:ext cx="4546210" cy="516989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r">
              <a:buSzTx/>
              <a:buFontTx/>
              <a:buNone/>
              <a:defRPr sz="16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25" name="Rectangle"/>
          <p:cNvSpPr>
            <a:spLocks noGrp="1"/>
          </p:cNvSpPr>
          <p:nvPr>
            <p:ph type="body" sz="quarter" idx="16"/>
          </p:nvPr>
        </p:nvSpPr>
        <p:spPr>
          <a:xfrm>
            <a:off x="6578992" y="2230153"/>
            <a:ext cx="4546209" cy="1695907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r">
              <a:lnSpc>
                <a:spcPct val="100000"/>
              </a:lnSpc>
              <a:buSzTx/>
              <a:buFontTx/>
              <a:buNone/>
              <a:defRPr sz="1000">
                <a:solidFill>
                  <a:srgbClr val="A6A6A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26" name="Rectangle"/>
          <p:cNvSpPr>
            <a:spLocks noGrp="1"/>
          </p:cNvSpPr>
          <p:nvPr>
            <p:ph type="body" sz="quarter" idx="17"/>
          </p:nvPr>
        </p:nvSpPr>
        <p:spPr>
          <a:xfrm>
            <a:off x="1066800" y="4107765"/>
            <a:ext cx="4546209" cy="516989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SzTx/>
              <a:buFontTx/>
              <a:buNone/>
              <a:defRPr sz="16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27" name="Rectangle"/>
          <p:cNvSpPr>
            <a:spLocks noGrp="1"/>
          </p:cNvSpPr>
          <p:nvPr>
            <p:ph type="body" sz="quarter" idx="18"/>
          </p:nvPr>
        </p:nvSpPr>
        <p:spPr>
          <a:xfrm>
            <a:off x="1066800" y="4476293"/>
            <a:ext cx="4546210" cy="1695907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00000"/>
              </a:lnSpc>
              <a:buSzTx/>
              <a:buFontTx/>
              <a:buNone/>
              <a:defRPr sz="10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28" name="Rectangle"/>
          <p:cNvSpPr>
            <a:spLocks noGrp="1"/>
          </p:cNvSpPr>
          <p:nvPr>
            <p:ph type="body" sz="quarter" idx="19"/>
          </p:nvPr>
        </p:nvSpPr>
        <p:spPr>
          <a:xfrm>
            <a:off x="6578990" y="4107765"/>
            <a:ext cx="4546210" cy="516989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buSzTx/>
              <a:buFontTx/>
              <a:buNone/>
              <a:defRPr sz="16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29" name="Rectangle"/>
          <p:cNvSpPr>
            <a:spLocks noGrp="1"/>
          </p:cNvSpPr>
          <p:nvPr>
            <p:ph type="body" sz="quarter" idx="20"/>
          </p:nvPr>
        </p:nvSpPr>
        <p:spPr>
          <a:xfrm>
            <a:off x="6578992" y="4476293"/>
            <a:ext cx="4546209" cy="1695907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r">
              <a:lnSpc>
                <a:spcPct val="100000"/>
              </a:lnSpc>
              <a:buSzTx/>
              <a:buFontTx/>
              <a:buNone/>
              <a:defRPr sz="10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30" name="Rectangle"/>
          <p:cNvSpPr>
            <a:spLocks noGrp="1"/>
          </p:cNvSpPr>
          <p:nvPr>
            <p:ph type="body" sz="quarter" idx="21"/>
          </p:nvPr>
        </p:nvSpPr>
        <p:spPr>
          <a:xfrm>
            <a:off x="6578989" y="596900"/>
            <a:ext cx="4546210" cy="521405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>
              <a:buSzTx/>
              <a:buFontTx/>
              <a:buNone/>
              <a:defRPr sz="32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31" name="Rectangle"/>
          <p:cNvSpPr>
            <a:spLocks noGrp="1"/>
          </p:cNvSpPr>
          <p:nvPr>
            <p:ph type="body" sz="quarter" idx="22"/>
          </p:nvPr>
        </p:nvSpPr>
        <p:spPr>
          <a:xfrm>
            <a:off x="6578989" y="1117600"/>
            <a:ext cx="4546211" cy="54975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SzTx/>
              <a:buFontTx/>
              <a:buNone/>
              <a:defRPr sz="13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C7F4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C7F4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C7F4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C7F4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C7F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Rectangle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Rectangle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3" name="Image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9000000"/>
            <a:satOff val="-4347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C7F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B0F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B0F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B0F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B0F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B0F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B0F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B0F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B0F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B0F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B0F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mp4"/><Relationship Id="rId6" Type="http://schemas.openxmlformats.org/officeDocument/2006/relationships/image" Target="../media/image15.png"/><Relationship Id="rId5" Type="http://schemas.microsoft.com/office/2007/relationships/media" Target="../media/media2.mp4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.mp4"/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.png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"/>
          <p:cNvSpPr/>
          <p:nvPr/>
        </p:nvSpPr>
        <p:spPr>
          <a:xfrm>
            <a:off x="7445827" y="0"/>
            <a:ext cx="4746172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grpSp>
        <p:nvGrpSpPr>
          <p:cNvPr id="144" name="Group"/>
          <p:cNvGrpSpPr/>
          <p:nvPr/>
        </p:nvGrpSpPr>
        <p:grpSpPr>
          <a:xfrm>
            <a:off x="7625484" y="3562363"/>
            <a:ext cx="365992" cy="365991"/>
            <a:chOff x="0" y="0"/>
            <a:chExt cx="365991" cy="365990"/>
          </a:xfrm>
        </p:grpSpPr>
        <p:sp>
          <p:nvSpPr>
            <p:cNvPr id="142" name="Square"/>
            <p:cNvSpPr/>
            <p:nvPr/>
          </p:nvSpPr>
          <p:spPr>
            <a:xfrm>
              <a:off x="-1" y="-1"/>
              <a:ext cx="365993" cy="365992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43" name="Arrow"/>
            <p:cNvSpPr/>
            <p:nvPr/>
          </p:nvSpPr>
          <p:spPr>
            <a:xfrm>
              <a:off x="0" y="74038"/>
              <a:ext cx="301595" cy="217915"/>
            </a:xfrm>
            <a:prstGeom prst="rightArrow">
              <a:avLst>
                <a:gd name="adj1" fmla="val 36800"/>
                <a:gd name="adj2" fmla="val 91200"/>
              </a:avLst>
            </a:pr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45" name="Awarded Best Financial Advisor by CNBC TV 18"/>
          <p:cNvSpPr txBox="1">
            <a:spLocks noGrp="1"/>
          </p:cNvSpPr>
          <p:nvPr>
            <p:ph type="subTitle" sz="quarter" idx="1"/>
          </p:nvPr>
        </p:nvSpPr>
        <p:spPr>
          <a:xfrm>
            <a:off x="7625484" y="4751232"/>
            <a:ext cx="3518766" cy="5372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4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Awarded Best Financial Advisor by CNBC TV 18</a:t>
            </a:r>
          </a:p>
        </p:txBody>
      </p:sp>
      <p:sp>
        <p:nvSpPr>
          <p:cNvPr id="146" name="MR. MAHESH GATTANI"/>
          <p:cNvSpPr/>
          <p:nvPr/>
        </p:nvSpPr>
        <p:spPr>
          <a:xfrm>
            <a:off x="7625484" y="4302373"/>
            <a:ext cx="4546209" cy="336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 lnSpcReduction="10000"/>
          </a:bodyPr>
          <a:lstStyle>
            <a:lvl1pPr defTabSz="905255">
              <a:spcBef>
                <a:spcPts val="900"/>
              </a:spcBef>
              <a:defRPr sz="2376" b="1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lvl1pPr>
          </a:lstStyle>
          <a:p>
            <a:r>
              <a:t>MR. MAHESH GATTANI</a:t>
            </a:r>
          </a:p>
        </p:txBody>
      </p:sp>
      <p:sp>
        <p:nvSpPr>
          <p:cNvPr id="147" name="Presented by :"/>
          <p:cNvSpPr>
            <a:spLocks noGrp="1"/>
          </p:cNvSpPr>
          <p:nvPr>
            <p:ph type="body" idx="14"/>
          </p:nvPr>
        </p:nvSpPr>
        <p:spPr>
          <a:xfrm>
            <a:off x="7625484" y="4002390"/>
            <a:ext cx="3518765" cy="2239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lnSpc>
                <a:spcPct val="100000"/>
              </a:lnSpc>
              <a:buSzTx/>
              <a:buFontTx/>
              <a:buNone/>
              <a:defRPr sz="12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lvl1pPr>
          </a:lstStyle>
          <a:p>
            <a:r>
              <a:t>Presented by :</a:t>
            </a:r>
          </a:p>
        </p:txBody>
      </p:sp>
      <p:pic>
        <p:nvPicPr>
          <p:cNvPr id="148" name="image1.png" descr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87503" y="2162672"/>
            <a:ext cx="4694322" cy="3199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5" grpId="4" build="p" animBg="1" advAuto="0"/>
      <p:bldP spid="146" grpId="3" build="p" animBg="1" advAuto="0"/>
      <p:bldP spid="147" grpId="2" build="p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Our SIP Figures"/>
          <p:cNvSpPr txBox="1">
            <a:spLocks noGrp="1"/>
          </p:cNvSpPr>
          <p:nvPr>
            <p:ph type="title"/>
          </p:nvPr>
        </p:nvSpPr>
        <p:spPr>
          <a:xfrm>
            <a:off x="838200" y="198924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Our SIP Figures</a:t>
            </a:r>
          </a:p>
        </p:txBody>
      </p:sp>
      <p:sp>
        <p:nvSpPr>
          <p:cNvPr id="290" name="As on 31 March 2017 - Rs.54,22,000/- per month…"/>
          <p:cNvSpPr txBox="1">
            <a:spLocks noGrp="1"/>
          </p:cNvSpPr>
          <p:nvPr>
            <p:ph type="body" sz="half" idx="1"/>
          </p:nvPr>
        </p:nvSpPr>
        <p:spPr>
          <a:xfrm>
            <a:off x="695725" y="1410123"/>
            <a:ext cx="7388800" cy="4351339"/>
          </a:xfrm>
          <a:prstGeom prst="rect">
            <a:avLst/>
          </a:prstGeom>
        </p:spPr>
        <p:txBody>
          <a:bodyPr anchor="ctr"/>
          <a:lstStyle/>
          <a:p>
            <a:pPr marL="0" indent="38100">
              <a:buClr>
                <a:schemeClr val="accent1"/>
              </a:buClr>
              <a:buSzTx/>
              <a:buNone/>
              <a:defRPr sz="3000" b="1">
                <a:solidFill>
                  <a:srgbClr val="000000"/>
                </a:solidFill>
              </a:defRPr>
            </a:pPr>
            <a:r>
              <a:rPr dirty="0"/>
              <a:t> As on 31 March 2017 - Rs.54,22,000/- per month</a:t>
            </a:r>
          </a:p>
          <a:p>
            <a:pPr marL="0" indent="38100">
              <a:buClr>
                <a:schemeClr val="accent1"/>
              </a:buClr>
              <a:buSzTx/>
              <a:buNone/>
              <a:defRPr sz="3000" b="1">
                <a:solidFill>
                  <a:srgbClr val="000000"/>
                </a:solidFill>
              </a:defRPr>
            </a:pPr>
            <a:endParaRPr b="1" dirty="0"/>
          </a:p>
          <a:p>
            <a:pPr marL="0" indent="38100">
              <a:buClr>
                <a:schemeClr val="accent1"/>
              </a:buClr>
              <a:buSzTx/>
              <a:buNone/>
              <a:defRPr sz="3000" b="1">
                <a:solidFill>
                  <a:srgbClr val="000000"/>
                </a:solidFill>
              </a:defRPr>
            </a:pPr>
            <a:r>
              <a:rPr dirty="0"/>
              <a:t> As on 31 March 2018 - Rs.1,04,66,000/- per month</a:t>
            </a:r>
          </a:p>
          <a:p>
            <a:pPr marL="0" indent="38100">
              <a:buClr>
                <a:schemeClr val="accent1"/>
              </a:buClr>
              <a:buSzTx/>
              <a:buNone/>
              <a:defRPr sz="3000" b="1">
                <a:solidFill>
                  <a:srgbClr val="000000"/>
                </a:solidFill>
              </a:defRPr>
            </a:pPr>
            <a:endParaRPr dirty="0"/>
          </a:p>
          <a:p>
            <a:pPr marL="0" indent="38100">
              <a:buClr>
                <a:schemeClr val="accent1"/>
              </a:buClr>
              <a:buSzTx/>
              <a:buNone/>
              <a:defRPr sz="3000" b="1">
                <a:solidFill>
                  <a:srgbClr val="000000"/>
                </a:solidFill>
              </a:defRPr>
            </a:pPr>
            <a:r>
              <a:rPr dirty="0"/>
              <a:t> As on today SIP No. - Rs.1,15,60,000/- per month</a:t>
            </a:r>
          </a:p>
        </p:txBody>
      </p:sp>
      <p:pic>
        <p:nvPicPr>
          <p:cNvPr id="291" name="image1.png" descr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785521" y="5221068"/>
            <a:ext cx="2312645" cy="15764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Group"/>
          <p:cNvGrpSpPr/>
          <p:nvPr/>
        </p:nvGrpSpPr>
        <p:grpSpPr>
          <a:xfrm>
            <a:off x="335360" y="1700808"/>
            <a:ext cx="393774" cy="386754"/>
            <a:chOff x="0" y="0"/>
            <a:chExt cx="393772" cy="386752"/>
          </a:xfrm>
        </p:grpSpPr>
        <p:sp>
          <p:nvSpPr>
            <p:cNvPr id="292" name="Shape"/>
            <p:cNvSpPr/>
            <p:nvPr/>
          </p:nvSpPr>
          <p:spPr>
            <a:xfrm>
              <a:off x="2023" y="-1"/>
              <a:ext cx="391750" cy="386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774"/>
                  </a:cubicBezTo>
                  <a:cubicBezTo>
                    <a:pt x="12909" y="20649"/>
                    <a:pt x="6759" y="20649"/>
                    <a:pt x="2896" y="16774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3" name="Shape"/>
            <p:cNvSpPr/>
            <p:nvPr/>
          </p:nvSpPr>
          <p:spPr>
            <a:xfrm>
              <a:off x="0" y="45846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7" name="Group"/>
          <p:cNvGrpSpPr/>
          <p:nvPr/>
        </p:nvGrpSpPr>
        <p:grpSpPr>
          <a:xfrm>
            <a:off x="335360" y="3212976"/>
            <a:ext cx="393774" cy="386754"/>
            <a:chOff x="0" y="0"/>
            <a:chExt cx="393772" cy="386752"/>
          </a:xfrm>
        </p:grpSpPr>
        <p:sp>
          <p:nvSpPr>
            <p:cNvPr id="295" name="Shape"/>
            <p:cNvSpPr/>
            <p:nvPr/>
          </p:nvSpPr>
          <p:spPr>
            <a:xfrm>
              <a:off x="2023" y="-1"/>
              <a:ext cx="391750" cy="386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774"/>
                  </a:cubicBezTo>
                  <a:cubicBezTo>
                    <a:pt x="12909" y="20649"/>
                    <a:pt x="6759" y="20649"/>
                    <a:pt x="2896" y="16774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6" name="Shape"/>
            <p:cNvSpPr/>
            <p:nvPr/>
          </p:nvSpPr>
          <p:spPr>
            <a:xfrm>
              <a:off x="0" y="45846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0" name="Group"/>
          <p:cNvGrpSpPr/>
          <p:nvPr/>
        </p:nvGrpSpPr>
        <p:grpSpPr>
          <a:xfrm>
            <a:off x="335360" y="4725144"/>
            <a:ext cx="393774" cy="386754"/>
            <a:chOff x="0" y="0"/>
            <a:chExt cx="393772" cy="386752"/>
          </a:xfrm>
        </p:grpSpPr>
        <p:sp>
          <p:nvSpPr>
            <p:cNvPr id="298" name="Shape"/>
            <p:cNvSpPr/>
            <p:nvPr/>
          </p:nvSpPr>
          <p:spPr>
            <a:xfrm>
              <a:off x="2023" y="-1"/>
              <a:ext cx="391750" cy="386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774"/>
                  </a:cubicBezTo>
                  <a:cubicBezTo>
                    <a:pt x="12909" y="20649"/>
                    <a:pt x="6759" y="20649"/>
                    <a:pt x="2896" y="16774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9" name="Shape"/>
            <p:cNvSpPr/>
            <p:nvPr/>
          </p:nvSpPr>
          <p:spPr>
            <a:xfrm>
              <a:off x="0" y="45846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301" name="Unknown.jpg" descr="Unknown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948747" y="904225"/>
            <a:ext cx="4182820" cy="4182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1" animBg="1" advAuto="0"/>
      <p:bldP spid="297" grpId="2" animBg="1" advAuto="0"/>
      <p:bldP spid="300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tangle"/>
          <p:cNvSpPr/>
          <p:nvPr/>
        </p:nvSpPr>
        <p:spPr>
          <a:xfrm>
            <a:off x="0" y="1175657"/>
            <a:ext cx="12192000" cy="378823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sp>
        <p:nvSpPr>
          <p:cNvPr id="304" name="“DIGITAL TRANSFORMATION allows people to solve their traditional problems.…"/>
          <p:cNvSpPr txBox="1">
            <a:spLocks noGrp="1"/>
          </p:cNvSpPr>
          <p:nvPr>
            <p:ph type="subTitle" sz="half" idx="1"/>
          </p:nvPr>
        </p:nvSpPr>
        <p:spPr>
          <a:xfrm>
            <a:off x="1774371" y="2180821"/>
            <a:ext cx="8643258" cy="199929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0000"/>
              </a:lnSpc>
              <a:defRPr sz="33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“</a:t>
            </a:r>
            <a:r>
              <a:rPr b="1"/>
              <a:t>DIGITAL TRANSFORMATION </a:t>
            </a:r>
            <a:r>
              <a:t>allows people to solve their traditional problems. </a:t>
            </a:r>
            <a:endParaRPr sz="900"/>
          </a:p>
          <a:p>
            <a:pPr algn="ctr">
              <a:lnSpc>
                <a:spcPct val="80000"/>
              </a:lnSpc>
              <a:defRPr sz="33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And they prefer this digital solution to the old solution.”</a:t>
            </a:r>
          </a:p>
        </p:txBody>
      </p:sp>
      <p:sp>
        <p:nvSpPr>
          <p:cNvPr id="305" name="Mr. Mahesh Gattani"/>
          <p:cNvSpPr>
            <a:spLocks noGrp="1"/>
          </p:cNvSpPr>
          <p:nvPr>
            <p:ph type="body" idx="17"/>
          </p:nvPr>
        </p:nvSpPr>
        <p:spPr>
          <a:xfrm>
            <a:off x="5211000" y="4180113"/>
            <a:ext cx="1769996" cy="2240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lvl1pPr>
          </a:lstStyle>
          <a:p>
            <a:r>
              <a:t>Mr. Mahesh Gattani</a:t>
            </a:r>
          </a:p>
        </p:txBody>
      </p:sp>
      <p:sp>
        <p:nvSpPr>
          <p:cNvPr id="306" name="5"/>
          <p:cNvSpPr>
            <a:spLocks noGrp="1"/>
          </p:cNvSpPr>
          <p:nvPr>
            <p:ph type="body" idx="19"/>
          </p:nvPr>
        </p:nvSpPr>
        <p:spPr>
          <a:xfrm>
            <a:off x="10636784" y="685800"/>
            <a:ext cx="610117" cy="366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marL="0" indent="0" algn="ctr">
              <a:buSzTx/>
              <a:buFontTx/>
              <a:buNone/>
              <a:defRPr sz="13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5</a:t>
            </a:r>
          </a:p>
        </p:txBody>
      </p:sp>
      <p:pic>
        <p:nvPicPr>
          <p:cNvPr id="307" name="image1.png" descr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785521" y="5221068"/>
            <a:ext cx="2312645" cy="1576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build="p" animBg="1" advAuto="0"/>
      <p:bldP spid="305" grpId="2" build="p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AWARDS"/>
          <p:cNvSpPr txBox="1">
            <a:spLocks noGrp="1"/>
          </p:cNvSpPr>
          <p:nvPr>
            <p:ph type="ctrTitle"/>
          </p:nvPr>
        </p:nvSpPr>
        <p:spPr>
          <a:xfrm>
            <a:off x="4800600" y="2755900"/>
            <a:ext cx="7770745" cy="50597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8974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AWARDS</a:t>
            </a:r>
          </a:p>
        </p:txBody>
      </p:sp>
      <p:sp>
        <p:nvSpPr>
          <p:cNvPr id="310" name="Awards and Recognition we have received"/>
          <p:cNvSpPr txBox="1">
            <a:spLocks noGrp="1"/>
          </p:cNvSpPr>
          <p:nvPr>
            <p:ph type="subTitle" sz="quarter" idx="1"/>
          </p:nvPr>
        </p:nvSpPr>
        <p:spPr>
          <a:xfrm>
            <a:off x="4761410" y="3272778"/>
            <a:ext cx="6544207" cy="37176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Awards and Recognition we have received</a:t>
            </a:r>
          </a:p>
        </p:txBody>
      </p:sp>
      <p:sp>
        <p:nvSpPr>
          <p:cNvPr id="311" name="Rectangle"/>
          <p:cNvSpPr/>
          <p:nvPr/>
        </p:nvSpPr>
        <p:spPr>
          <a:xfrm>
            <a:off x="0" y="0"/>
            <a:ext cx="38989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sp>
        <p:nvSpPr>
          <p:cNvPr id="312" name="UTI MF &amp; CNBC TV 18 Best Financial Advisor Award from Up Country West ( Maharashtra, Gujrat &amp; Goa)"/>
          <p:cNvSpPr/>
          <p:nvPr/>
        </p:nvSpPr>
        <p:spPr>
          <a:xfrm>
            <a:off x="5512720" y="3577575"/>
            <a:ext cx="5172698" cy="78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spcBef>
                <a:spcPts val="1000"/>
              </a:spcBef>
              <a:defRPr sz="1600">
                <a:solidFill>
                  <a:srgbClr val="373D3A"/>
                </a:solidFill>
              </a:defRPr>
            </a:lvl1pPr>
          </a:lstStyle>
          <a:p>
            <a:r>
              <a:t>UTI MF &amp; CNBC TV 18 Best Financial Advisor Award from Up Country West ( Maharashtra, Gujrat &amp; Goa)</a:t>
            </a:r>
          </a:p>
        </p:txBody>
      </p:sp>
      <p:sp>
        <p:nvSpPr>
          <p:cNvPr id="313" name="500 SIP Registration  on NSENMF platform in single day - Oct 2017."/>
          <p:cNvSpPr/>
          <p:nvPr/>
        </p:nvSpPr>
        <p:spPr>
          <a:xfrm>
            <a:off x="5512718" y="4318689"/>
            <a:ext cx="4885316" cy="632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spcBef>
                <a:spcPts val="1000"/>
              </a:spcBef>
              <a:defRPr sz="1600">
                <a:solidFill>
                  <a:srgbClr val="373D3A"/>
                </a:solidFill>
              </a:defRPr>
            </a:lvl1pPr>
          </a:lstStyle>
          <a:p>
            <a:r>
              <a:t>500 SIP Registration  on NSENMF platform in single day - Oct 2017.</a:t>
            </a:r>
          </a:p>
        </p:txBody>
      </p:sp>
      <p:sp>
        <p:nvSpPr>
          <p:cNvPr id="314" name="Awarded from MFRT in Aug 2018 at New Delhi for Digitalization"/>
          <p:cNvSpPr>
            <a:spLocks noGrp="1"/>
          </p:cNvSpPr>
          <p:nvPr>
            <p:ph type="body" idx="14"/>
          </p:nvPr>
        </p:nvSpPr>
        <p:spPr>
          <a:xfrm>
            <a:off x="5512718" y="5037040"/>
            <a:ext cx="4950632" cy="5538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b"/>
          <a:lstStyle>
            <a:lvl1pPr marL="0" indent="0">
              <a:lnSpc>
                <a:spcPct val="100000"/>
              </a:lnSpc>
              <a:buSzTx/>
              <a:buFontTx/>
              <a:buNone/>
              <a:defRPr sz="1600">
                <a:solidFill>
                  <a:srgbClr val="373D3A"/>
                </a:solidFill>
              </a:defRPr>
            </a:lvl1pPr>
          </a:lstStyle>
          <a:p>
            <a:r>
              <a:t>Awarded from MFRT in Aug 2018 at New Delhi for Digitalization</a:t>
            </a:r>
          </a:p>
        </p:txBody>
      </p:sp>
      <p:grpSp>
        <p:nvGrpSpPr>
          <p:cNvPr id="317" name="Group"/>
          <p:cNvGrpSpPr/>
          <p:nvPr/>
        </p:nvGrpSpPr>
        <p:grpSpPr>
          <a:xfrm>
            <a:off x="4800345" y="3788998"/>
            <a:ext cx="393774" cy="387106"/>
            <a:chOff x="0" y="0"/>
            <a:chExt cx="393772" cy="387105"/>
          </a:xfrm>
        </p:grpSpPr>
        <p:sp>
          <p:nvSpPr>
            <p:cNvPr id="315" name="Shape"/>
            <p:cNvSpPr/>
            <p:nvPr/>
          </p:nvSpPr>
          <p:spPr>
            <a:xfrm>
              <a:off x="2023" y="-1"/>
              <a:ext cx="391750" cy="3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6" name="Shape"/>
            <p:cNvSpPr/>
            <p:nvPr/>
          </p:nvSpPr>
          <p:spPr>
            <a:xfrm>
              <a:off x="0" y="45845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20" name="Group"/>
          <p:cNvGrpSpPr/>
          <p:nvPr/>
        </p:nvGrpSpPr>
        <p:grpSpPr>
          <a:xfrm>
            <a:off x="4800345" y="4452958"/>
            <a:ext cx="393774" cy="386754"/>
            <a:chOff x="0" y="0"/>
            <a:chExt cx="393772" cy="386752"/>
          </a:xfrm>
        </p:grpSpPr>
        <p:sp>
          <p:nvSpPr>
            <p:cNvPr id="318" name="Shape"/>
            <p:cNvSpPr/>
            <p:nvPr/>
          </p:nvSpPr>
          <p:spPr>
            <a:xfrm>
              <a:off x="2023" y="-1"/>
              <a:ext cx="391750" cy="386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774"/>
                  </a:cubicBezTo>
                  <a:cubicBezTo>
                    <a:pt x="12909" y="20649"/>
                    <a:pt x="6759" y="20649"/>
                    <a:pt x="2896" y="16774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9" name="Shape"/>
            <p:cNvSpPr/>
            <p:nvPr/>
          </p:nvSpPr>
          <p:spPr>
            <a:xfrm>
              <a:off x="0" y="45846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23" name="Group"/>
          <p:cNvGrpSpPr/>
          <p:nvPr/>
        </p:nvGrpSpPr>
        <p:grpSpPr>
          <a:xfrm>
            <a:off x="4800345" y="5124441"/>
            <a:ext cx="393774" cy="386754"/>
            <a:chOff x="0" y="0"/>
            <a:chExt cx="393772" cy="386752"/>
          </a:xfrm>
        </p:grpSpPr>
        <p:sp>
          <p:nvSpPr>
            <p:cNvPr id="321" name="Shape"/>
            <p:cNvSpPr/>
            <p:nvPr/>
          </p:nvSpPr>
          <p:spPr>
            <a:xfrm>
              <a:off x="2023" y="0"/>
              <a:ext cx="391750" cy="386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906"/>
                  </a:moveTo>
                  <a:cubicBezTo>
                    <a:pt x="20634" y="6709"/>
                    <a:pt x="20634" y="12953"/>
                    <a:pt x="16772" y="16828"/>
                  </a:cubicBezTo>
                  <a:cubicBezTo>
                    <a:pt x="12909" y="20631"/>
                    <a:pt x="6759" y="20631"/>
                    <a:pt x="2896" y="16828"/>
                  </a:cubicBezTo>
                  <a:cubicBezTo>
                    <a:pt x="-966" y="12953"/>
                    <a:pt x="-966" y="6709"/>
                    <a:pt x="2896" y="2906"/>
                  </a:cubicBezTo>
                  <a:cubicBezTo>
                    <a:pt x="6759" y="-969"/>
                    <a:pt x="12909" y="-969"/>
                    <a:pt x="16772" y="290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2" name="Shape"/>
            <p:cNvSpPr/>
            <p:nvPr/>
          </p:nvSpPr>
          <p:spPr>
            <a:xfrm>
              <a:off x="0" y="45494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326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526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24" name="4"/>
          <p:cNvSpPr>
            <a:spLocks noGrp="1"/>
          </p:cNvSpPr>
          <p:nvPr>
            <p:ph type="body" idx="19"/>
          </p:nvPr>
        </p:nvSpPr>
        <p:spPr>
          <a:xfrm>
            <a:off x="10636784" y="685800"/>
            <a:ext cx="610117" cy="366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marL="0" indent="0" algn="ctr">
              <a:buSzTx/>
              <a:buFontTx/>
              <a:buNone/>
              <a:defRPr sz="13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4</a:t>
            </a:r>
          </a:p>
        </p:txBody>
      </p:sp>
      <p:pic>
        <p:nvPicPr>
          <p:cNvPr id="325" name="image15.jpg" descr="image15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568439" y="291731"/>
            <a:ext cx="3289823" cy="2203968"/>
          </a:xfrm>
          <a:prstGeom prst="rect">
            <a:avLst/>
          </a:prstGeom>
          <a:ln w="127000" cap="sq">
            <a:solidFill>
              <a:srgbClr val="F2F2F2"/>
            </a:solidFill>
            <a:miter/>
          </a:ln>
          <a:effectLst>
            <a:outerShdw blurRad="63500" dist="508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326" name="image1.png" descr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879355" y="5281548"/>
            <a:ext cx="2312645" cy="1576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2" animBg="1" advAuto="0"/>
      <p:bldP spid="310" grpId="3" build="p" animBg="1" advAuto="0"/>
      <p:bldP spid="311" grpId="1" animBg="1" advAuto="0"/>
      <p:bldP spid="312" grpId="5" build="p" animBg="1" advAuto="0"/>
      <p:bldP spid="313" grpId="7" build="p" animBg="1" advAuto="0"/>
      <p:bldP spid="314" grpId="9" build="p" animBg="1" advAuto="0"/>
      <p:bldP spid="317" grpId="4" animBg="1" advAuto="0"/>
      <p:bldP spid="320" grpId="6" animBg="1" advAuto="0"/>
      <p:bldP spid="323" grpId="8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UTIMF - CNBC TV18 Best Financial Advisor Awards 2010"/>
          <p:cNvSpPr txBox="1">
            <a:spLocks noGrp="1"/>
          </p:cNvSpPr>
          <p:nvPr>
            <p:ph type="ctrTitle"/>
          </p:nvPr>
        </p:nvSpPr>
        <p:spPr>
          <a:xfrm>
            <a:off x="4102660" y="389706"/>
            <a:ext cx="7770746" cy="505970"/>
          </a:xfrm>
          <a:prstGeom prst="rect">
            <a:avLst/>
          </a:prstGeom>
        </p:spPr>
        <p:txBody>
          <a:bodyPr/>
          <a:lstStyle>
            <a:lvl1pPr defTabSz="768095">
              <a:defRPr sz="2351" b="1">
                <a:solidFill>
                  <a:srgbClr val="F8974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UTIMF - CNBC TV18 Best Financial Advisor Awards 2010</a:t>
            </a:r>
          </a:p>
        </p:txBody>
      </p:sp>
      <p:sp>
        <p:nvSpPr>
          <p:cNvPr id="329" name="Rectangle"/>
          <p:cNvSpPr/>
          <p:nvPr/>
        </p:nvSpPr>
        <p:spPr>
          <a:xfrm>
            <a:off x="0" y="0"/>
            <a:ext cx="38989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sp>
        <p:nvSpPr>
          <p:cNvPr id="330" name="4"/>
          <p:cNvSpPr txBox="1">
            <a:spLocks noGrp="1"/>
          </p:cNvSpPr>
          <p:nvPr>
            <p:ph type="subTitle" sz="quarter" idx="1"/>
          </p:nvPr>
        </p:nvSpPr>
        <p:spPr>
          <a:xfrm>
            <a:off x="10636784" y="685800"/>
            <a:ext cx="610117" cy="366711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lvl1pPr>
          </a:lstStyle>
          <a:p>
            <a:r>
              <a:t>4</a:t>
            </a:r>
          </a:p>
        </p:txBody>
      </p:sp>
      <p:pic>
        <p:nvPicPr>
          <p:cNvPr id="331" name="image1.png" descr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879355" y="5281548"/>
            <a:ext cx="2312645" cy="1576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media2.mp4" descr="media2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5"/>
              </p:ext>
            </p:extLst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102660" y="1052511"/>
            <a:ext cx="5415413" cy="4332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3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583"/>
                            </p:stCondLst>
                            <p:childTnLst>
                              <p:par>
                                <p:cTn id="8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83"/>
                            </p:stCondLst>
                            <p:childTnLst>
                              <p:par>
                                <p:cTn id="12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32"/>
                </p:tgtEl>
              </p:cMediaNode>
            </p:video>
          </p:childTnLst>
        </p:cTn>
      </p:par>
    </p:tnLst>
    <p:bldLst>
      <p:bldP spid="328" grpId="3" animBg="1" advAuto="0"/>
      <p:bldP spid="329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MFRT SAMMAN AWARD - 2018"/>
          <p:cNvSpPr txBox="1">
            <a:spLocks noGrp="1"/>
          </p:cNvSpPr>
          <p:nvPr>
            <p:ph type="ctrTitle"/>
          </p:nvPr>
        </p:nvSpPr>
        <p:spPr>
          <a:xfrm>
            <a:off x="4102660" y="389706"/>
            <a:ext cx="7770746" cy="50597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8974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MFRT SAMMAN AWARD - 2018</a:t>
            </a:r>
          </a:p>
        </p:txBody>
      </p:sp>
      <p:sp>
        <p:nvSpPr>
          <p:cNvPr id="335" name="Rectangle"/>
          <p:cNvSpPr/>
          <p:nvPr/>
        </p:nvSpPr>
        <p:spPr>
          <a:xfrm>
            <a:off x="0" y="0"/>
            <a:ext cx="38989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sp>
        <p:nvSpPr>
          <p:cNvPr id="336" name="4"/>
          <p:cNvSpPr txBox="1">
            <a:spLocks noGrp="1"/>
          </p:cNvSpPr>
          <p:nvPr>
            <p:ph type="subTitle" sz="quarter" idx="1"/>
          </p:nvPr>
        </p:nvSpPr>
        <p:spPr>
          <a:xfrm>
            <a:off x="10636784" y="685800"/>
            <a:ext cx="610117" cy="366711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lvl1pPr>
          </a:lstStyle>
          <a:p>
            <a:r>
              <a:t>4</a:t>
            </a:r>
          </a:p>
        </p:txBody>
      </p:sp>
      <p:pic>
        <p:nvPicPr>
          <p:cNvPr id="337" name="image1.png" descr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879355" y="5281548"/>
            <a:ext cx="2312645" cy="1576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G-20181229-WA0007.jpg" descr="IMG-20181229-WA0007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228965" y="1135348"/>
            <a:ext cx="6363391" cy="4844164"/>
          </a:xfrm>
          <a:prstGeom prst="rect">
            <a:avLst/>
          </a:prstGeom>
          <a:ln w="127000" cap="sq">
            <a:solidFill>
              <a:srgbClr val="F2F2F2"/>
            </a:solidFill>
            <a:miter/>
          </a:ln>
          <a:effectLst>
            <a:outerShdw blurRad="63500" dist="50800" dir="27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2" animBg="1" advAuto="0"/>
      <p:bldP spid="335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NSENMF CERTIFICATE FOR 500 SIP"/>
          <p:cNvSpPr txBox="1">
            <a:spLocks noGrp="1"/>
          </p:cNvSpPr>
          <p:nvPr>
            <p:ph type="ctrTitle"/>
          </p:nvPr>
        </p:nvSpPr>
        <p:spPr>
          <a:xfrm>
            <a:off x="4102660" y="389706"/>
            <a:ext cx="7770746" cy="50597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8974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NSENMF CERTIFICATE FOR 500 SIP</a:t>
            </a:r>
          </a:p>
        </p:txBody>
      </p:sp>
      <p:sp>
        <p:nvSpPr>
          <p:cNvPr id="341" name="Rectangle"/>
          <p:cNvSpPr/>
          <p:nvPr/>
        </p:nvSpPr>
        <p:spPr>
          <a:xfrm>
            <a:off x="0" y="0"/>
            <a:ext cx="4046784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sp>
        <p:nvSpPr>
          <p:cNvPr id="342" name="4"/>
          <p:cNvSpPr txBox="1">
            <a:spLocks noGrp="1"/>
          </p:cNvSpPr>
          <p:nvPr>
            <p:ph type="subTitle" sz="quarter" idx="1"/>
          </p:nvPr>
        </p:nvSpPr>
        <p:spPr>
          <a:xfrm>
            <a:off x="10636784" y="685800"/>
            <a:ext cx="610117" cy="366711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lvl1pPr>
          </a:lstStyle>
          <a:p>
            <a:r>
              <a:t>4</a:t>
            </a:r>
          </a:p>
        </p:txBody>
      </p:sp>
      <p:pic>
        <p:nvPicPr>
          <p:cNvPr id="343" name="image1.png" descr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879355" y="5281548"/>
            <a:ext cx="2312645" cy="1576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G-20190219-WA0058.jpg" descr="IMG-20190219-WA0058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425526" y="1297301"/>
            <a:ext cx="6187496" cy="4466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2" animBg="1" advAuto="0"/>
      <p:bldP spid="341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ctangle"/>
          <p:cNvSpPr/>
          <p:nvPr/>
        </p:nvSpPr>
        <p:spPr>
          <a:xfrm>
            <a:off x="0" y="-950258"/>
            <a:ext cx="12192000" cy="7808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sp>
        <p:nvSpPr>
          <p:cNvPr id="347" name="“It is not necessary to do extraordinary things to get extraordinary results.”…"/>
          <p:cNvSpPr txBox="1">
            <a:spLocks noGrp="1"/>
          </p:cNvSpPr>
          <p:nvPr>
            <p:ph type="subTitle" sz="quarter" idx="1"/>
          </p:nvPr>
        </p:nvSpPr>
        <p:spPr>
          <a:xfrm>
            <a:off x="2299790" y="5060431"/>
            <a:ext cx="6626084" cy="1228025"/>
          </a:xfrm>
          <a:prstGeom prst="rect">
            <a:avLst/>
          </a:prstGeom>
        </p:spPr>
        <p:txBody>
          <a:bodyPr/>
          <a:lstStyle/>
          <a:p>
            <a:pPr algn="ctr" defTabSz="832104">
              <a:lnSpc>
                <a:spcPct val="100000"/>
              </a:lnSpc>
              <a:spcBef>
                <a:spcPts val="900"/>
              </a:spcBef>
              <a:defRPr sz="2912">
                <a:solidFill>
                  <a:srgbClr val="161817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r>
              <a:t>“</a:t>
            </a:r>
            <a:r>
              <a:rPr sz="2548" i="1">
                <a:latin typeface="Source Sans Pro"/>
                <a:ea typeface="Source Sans Pro"/>
                <a:cs typeface="Source Sans Pro"/>
                <a:sym typeface="Source Sans Pro"/>
              </a:rPr>
              <a:t>It is not n</a:t>
            </a:r>
            <a:r>
              <a:rPr sz="2548" i="1">
                <a:latin typeface="+mn-lt"/>
                <a:ea typeface="+mn-ea"/>
                <a:cs typeface="+mn-cs"/>
                <a:sym typeface="Calibri"/>
              </a:rPr>
              <a:t>ecessary to do </a:t>
            </a:r>
            <a:r>
              <a:rPr sz="2548" b="1" i="1">
                <a:latin typeface="+mn-lt"/>
                <a:ea typeface="+mn-ea"/>
                <a:cs typeface="+mn-cs"/>
                <a:sym typeface="Calibri"/>
              </a:rPr>
              <a:t>extraordinary </a:t>
            </a:r>
            <a:r>
              <a:rPr sz="2548" i="1">
                <a:latin typeface="+mn-lt"/>
                <a:ea typeface="+mn-ea"/>
                <a:cs typeface="+mn-cs"/>
                <a:sym typeface="Calibri"/>
              </a:rPr>
              <a:t>things to get </a:t>
            </a:r>
            <a:r>
              <a:rPr sz="2548" b="1" i="1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rPr>
              <a:t>extraordinary</a:t>
            </a:r>
            <a:r>
              <a:rPr sz="2548" i="1">
                <a:solidFill>
                  <a:srgbClr val="52575C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sz="2548" i="1">
                <a:latin typeface="+mn-lt"/>
                <a:ea typeface="+mn-ea"/>
                <a:cs typeface="+mn-cs"/>
                <a:sym typeface="Calibri"/>
              </a:rPr>
              <a:t>results.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”</a:t>
            </a:r>
            <a:endParaRPr sz="3276">
              <a:latin typeface="+mn-lt"/>
              <a:ea typeface="+mn-ea"/>
              <a:cs typeface="+mn-cs"/>
              <a:sym typeface="Calibri"/>
            </a:endParaRPr>
          </a:p>
          <a:p>
            <a:pPr algn="r" defTabSz="832104">
              <a:lnSpc>
                <a:spcPct val="100000"/>
              </a:lnSpc>
              <a:spcBef>
                <a:spcPts val="900"/>
              </a:spcBef>
              <a:defRPr sz="1456">
                <a:solidFill>
                  <a:srgbClr val="16181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Warren Buffett </a:t>
            </a:r>
          </a:p>
        </p:txBody>
      </p:sp>
      <p:pic>
        <p:nvPicPr>
          <p:cNvPr id="348" name="image1.png" descr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785521" y="5221068"/>
            <a:ext cx="2312645" cy="1576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2" animBg="1" advAuto="0"/>
      <p:bldP spid="347" grpId="1" build="p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HANK YOU !"/>
          <p:cNvSpPr txBox="1">
            <a:spLocks noGrp="1"/>
          </p:cNvSpPr>
          <p:nvPr>
            <p:ph type="ctrTitle"/>
          </p:nvPr>
        </p:nvSpPr>
        <p:spPr>
          <a:xfrm>
            <a:off x="1066798" y="1840508"/>
            <a:ext cx="9592493" cy="1242327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rgbClr val="373D3A"/>
                </a:solidFill>
              </a:defRPr>
            </a:lvl1pPr>
          </a:lstStyle>
          <a:p>
            <a:pPr algn="ctr"/>
            <a:r>
              <a:rPr b="1" dirty="0">
                <a:solidFill>
                  <a:schemeClr val="accent2"/>
                </a:solidFill>
              </a:rPr>
              <a:t>THANK YOU !</a:t>
            </a:r>
          </a:p>
        </p:txBody>
      </p:sp>
      <p:pic>
        <p:nvPicPr>
          <p:cNvPr id="351" name="image1.png" descr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834846" y="4602279"/>
            <a:ext cx="3357154" cy="2255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JOURNEY BEGINS"/>
          <p:cNvSpPr txBox="1">
            <a:spLocks noGrp="1"/>
          </p:cNvSpPr>
          <p:nvPr>
            <p:ph type="ctrTitle"/>
          </p:nvPr>
        </p:nvSpPr>
        <p:spPr>
          <a:xfrm>
            <a:off x="1066799" y="685800"/>
            <a:ext cx="7770746" cy="50597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6852A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JOURNEY BEGINS</a:t>
            </a:r>
          </a:p>
        </p:txBody>
      </p:sp>
      <p:grpSp>
        <p:nvGrpSpPr>
          <p:cNvPr id="153" name="Group"/>
          <p:cNvGrpSpPr/>
          <p:nvPr/>
        </p:nvGrpSpPr>
        <p:grpSpPr>
          <a:xfrm>
            <a:off x="-514187" y="1134653"/>
            <a:ext cx="13651068" cy="5961948"/>
            <a:chOff x="0" y="0"/>
            <a:chExt cx="13651067" cy="5961946"/>
          </a:xfrm>
        </p:grpSpPr>
        <p:sp>
          <p:nvSpPr>
            <p:cNvPr id="151" name="Shape"/>
            <p:cNvSpPr/>
            <p:nvPr/>
          </p:nvSpPr>
          <p:spPr>
            <a:xfrm>
              <a:off x="0" y="-1"/>
              <a:ext cx="13651068" cy="596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84" y="17"/>
                  </a:moveTo>
                  <a:lnTo>
                    <a:pt x="0" y="21590"/>
                  </a:lnTo>
                  <a:lnTo>
                    <a:pt x="7324" y="21600"/>
                  </a:lnTo>
                  <a:lnTo>
                    <a:pt x="21600" y="0"/>
                  </a:lnTo>
                  <a:lnTo>
                    <a:pt x="20984" y="17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2" name="Line"/>
            <p:cNvSpPr/>
            <p:nvPr/>
          </p:nvSpPr>
          <p:spPr>
            <a:xfrm flipH="1">
              <a:off x="2212358" y="819958"/>
              <a:ext cx="9674679" cy="5081029"/>
            </a:xfrm>
            <a:prstGeom prst="line">
              <a:avLst/>
            </a:prstGeom>
            <a:noFill/>
            <a:ln w="28575" cap="flat">
              <a:solidFill>
                <a:schemeClr val="accent5">
                  <a:hueOff val="-9000000"/>
                  <a:satOff val="-4347"/>
                  <a:lumOff val="9019"/>
                </a:schemeClr>
              </a:solidFill>
              <a:prstDash val="lgDash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56" name="Group"/>
          <p:cNvGrpSpPr/>
          <p:nvPr/>
        </p:nvGrpSpPr>
        <p:grpSpPr>
          <a:xfrm>
            <a:off x="8938314" y="1344759"/>
            <a:ext cx="1152598" cy="1467558"/>
            <a:chOff x="0" y="0"/>
            <a:chExt cx="1152596" cy="1467557"/>
          </a:xfrm>
        </p:grpSpPr>
        <p:sp>
          <p:nvSpPr>
            <p:cNvPr id="154" name="Shape"/>
            <p:cNvSpPr/>
            <p:nvPr/>
          </p:nvSpPr>
          <p:spPr>
            <a:xfrm>
              <a:off x="0" y="0"/>
              <a:ext cx="1152597" cy="48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43"/>
                  </a:moveTo>
                  <a:cubicBezTo>
                    <a:pt x="0" y="1449"/>
                    <a:pt x="611" y="0"/>
                    <a:pt x="1368" y="0"/>
                  </a:cubicBezTo>
                  <a:cubicBezTo>
                    <a:pt x="20232" y="0"/>
                    <a:pt x="20232" y="0"/>
                    <a:pt x="20232" y="0"/>
                  </a:cubicBezTo>
                  <a:cubicBezTo>
                    <a:pt x="20989" y="0"/>
                    <a:pt x="21600" y="1449"/>
                    <a:pt x="21600" y="3243"/>
                  </a:cubicBezTo>
                  <a:cubicBezTo>
                    <a:pt x="21600" y="18357"/>
                    <a:pt x="21600" y="18357"/>
                    <a:pt x="21600" y="18357"/>
                  </a:cubicBezTo>
                  <a:cubicBezTo>
                    <a:pt x="21600" y="20151"/>
                    <a:pt x="20989" y="21600"/>
                    <a:pt x="20232" y="21600"/>
                  </a:cubicBezTo>
                  <a:cubicBezTo>
                    <a:pt x="1368" y="21600"/>
                    <a:pt x="1368" y="21600"/>
                    <a:pt x="1368" y="21600"/>
                  </a:cubicBezTo>
                  <a:cubicBezTo>
                    <a:pt x="611" y="21600"/>
                    <a:pt x="0" y="20151"/>
                    <a:pt x="0" y="18357"/>
                  </a:cubicBezTo>
                  <a:lnTo>
                    <a:pt x="0" y="324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5" name="Line"/>
            <p:cNvSpPr/>
            <p:nvPr/>
          </p:nvSpPr>
          <p:spPr>
            <a:xfrm flipV="1">
              <a:off x="-1" y="50239"/>
              <a:ext cx="2" cy="1417319"/>
            </a:xfrm>
            <a:prstGeom prst="line">
              <a:avLst/>
            </a:prstGeom>
            <a:noFill/>
            <a:ln w="9525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59" name="Group"/>
          <p:cNvGrpSpPr/>
          <p:nvPr/>
        </p:nvGrpSpPr>
        <p:grpSpPr>
          <a:xfrm>
            <a:off x="7189675" y="4273548"/>
            <a:ext cx="1154530" cy="1297359"/>
            <a:chOff x="0" y="0"/>
            <a:chExt cx="1154528" cy="1297358"/>
          </a:xfrm>
        </p:grpSpPr>
        <p:sp>
          <p:nvSpPr>
            <p:cNvPr id="157" name="Line"/>
            <p:cNvSpPr/>
            <p:nvPr/>
          </p:nvSpPr>
          <p:spPr>
            <a:xfrm flipV="1">
              <a:off x="1154528" y="0"/>
              <a:ext cx="1" cy="1174657"/>
            </a:xfrm>
            <a:prstGeom prst="line">
              <a:avLst/>
            </a:prstGeom>
            <a:noFill/>
            <a:ln w="9525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8" name="Shape"/>
            <p:cNvSpPr/>
            <p:nvPr/>
          </p:nvSpPr>
          <p:spPr>
            <a:xfrm>
              <a:off x="0" y="810427"/>
              <a:ext cx="1152598" cy="48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43"/>
                  </a:moveTo>
                  <a:cubicBezTo>
                    <a:pt x="0" y="1449"/>
                    <a:pt x="611" y="0"/>
                    <a:pt x="1368" y="0"/>
                  </a:cubicBezTo>
                  <a:cubicBezTo>
                    <a:pt x="20232" y="0"/>
                    <a:pt x="20232" y="0"/>
                    <a:pt x="20232" y="0"/>
                  </a:cubicBezTo>
                  <a:cubicBezTo>
                    <a:pt x="20989" y="0"/>
                    <a:pt x="21600" y="1449"/>
                    <a:pt x="21600" y="3243"/>
                  </a:cubicBezTo>
                  <a:cubicBezTo>
                    <a:pt x="21600" y="18357"/>
                    <a:pt x="21600" y="18357"/>
                    <a:pt x="21600" y="18357"/>
                  </a:cubicBezTo>
                  <a:cubicBezTo>
                    <a:pt x="21600" y="20151"/>
                    <a:pt x="20989" y="21600"/>
                    <a:pt x="20232" y="21600"/>
                  </a:cubicBezTo>
                  <a:cubicBezTo>
                    <a:pt x="1368" y="21600"/>
                    <a:pt x="1368" y="21600"/>
                    <a:pt x="1368" y="21600"/>
                  </a:cubicBezTo>
                  <a:cubicBezTo>
                    <a:pt x="611" y="21600"/>
                    <a:pt x="0" y="20151"/>
                    <a:pt x="0" y="18357"/>
                  </a:cubicBezTo>
                  <a:lnTo>
                    <a:pt x="0" y="324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62" name="Group"/>
          <p:cNvGrpSpPr/>
          <p:nvPr/>
        </p:nvGrpSpPr>
        <p:grpSpPr>
          <a:xfrm>
            <a:off x="6151883" y="2699060"/>
            <a:ext cx="1157843" cy="1430751"/>
            <a:chOff x="0" y="0"/>
            <a:chExt cx="1157842" cy="1430750"/>
          </a:xfrm>
        </p:grpSpPr>
        <p:sp>
          <p:nvSpPr>
            <p:cNvPr id="160" name="Shape"/>
            <p:cNvSpPr/>
            <p:nvPr/>
          </p:nvSpPr>
          <p:spPr>
            <a:xfrm>
              <a:off x="6210" y="-1"/>
              <a:ext cx="1151633" cy="487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33"/>
                  </a:moveTo>
                  <a:cubicBezTo>
                    <a:pt x="0" y="1445"/>
                    <a:pt x="612" y="0"/>
                    <a:pt x="1370" y="0"/>
                  </a:cubicBezTo>
                  <a:cubicBezTo>
                    <a:pt x="20230" y="0"/>
                    <a:pt x="20230" y="0"/>
                    <a:pt x="20230" y="0"/>
                  </a:cubicBezTo>
                  <a:cubicBezTo>
                    <a:pt x="20988" y="0"/>
                    <a:pt x="21600" y="1445"/>
                    <a:pt x="21600" y="3233"/>
                  </a:cubicBezTo>
                  <a:cubicBezTo>
                    <a:pt x="21600" y="18367"/>
                    <a:pt x="21600" y="18367"/>
                    <a:pt x="21600" y="18367"/>
                  </a:cubicBezTo>
                  <a:cubicBezTo>
                    <a:pt x="21600" y="20155"/>
                    <a:pt x="20988" y="21600"/>
                    <a:pt x="20230" y="21600"/>
                  </a:cubicBezTo>
                  <a:cubicBezTo>
                    <a:pt x="1370" y="21600"/>
                    <a:pt x="1370" y="21600"/>
                    <a:pt x="1370" y="21600"/>
                  </a:cubicBezTo>
                  <a:cubicBezTo>
                    <a:pt x="612" y="21600"/>
                    <a:pt x="0" y="20155"/>
                    <a:pt x="0" y="18367"/>
                  </a:cubicBezTo>
                  <a:lnTo>
                    <a:pt x="0" y="32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1" name="Line"/>
            <p:cNvSpPr/>
            <p:nvPr/>
          </p:nvSpPr>
          <p:spPr>
            <a:xfrm flipV="1">
              <a:off x="-1" y="49272"/>
              <a:ext cx="2" cy="1381478"/>
            </a:xfrm>
            <a:prstGeom prst="line">
              <a:avLst/>
            </a:prstGeom>
            <a:noFill/>
            <a:ln w="9525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65" name="Group"/>
          <p:cNvGrpSpPr/>
          <p:nvPr/>
        </p:nvGrpSpPr>
        <p:grpSpPr>
          <a:xfrm>
            <a:off x="3012643" y="4129809"/>
            <a:ext cx="1154531" cy="1390033"/>
            <a:chOff x="0" y="0"/>
            <a:chExt cx="1154530" cy="1390032"/>
          </a:xfrm>
        </p:grpSpPr>
        <p:sp>
          <p:nvSpPr>
            <p:cNvPr id="163" name="Shape"/>
            <p:cNvSpPr/>
            <p:nvPr/>
          </p:nvSpPr>
          <p:spPr>
            <a:xfrm>
              <a:off x="1933" y="0"/>
              <a:ext cx="1152598" cy="48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43"/>
                  </a:moveTo>
                  <a:cubicBezTo>
                    <a:pt x="0" y="1449"/>
                    <a:pt x="611" y="0"/>
                    <a:pt x="1368" y="0"/>
                  </a:cubicBezTo>
                  <a:cubicBezTo>
                    <a:pt x="20232" y="0"/>
                    <a:pt x="20232" y="0"/>
                    <a:pt x="20232" y="0"/>
                  </a:cubicBezTo>
                  <a:cubicBezTo>
                    <a:pt x="20989" y="0"/>
                    <a:pt x="21600" y="1449"/>
                    <a:pt x="21600" y="3243"/>
                  </a:cubicBezTo>
                  <a:cubicBezTo>
                    <a:pt x="21600" y="18357"/>
                    <a:pt x="21600" y="18357"/>
                    <a:pt x="21600" y="18357"/>
                  </a:cubicBezTo>
                  <a:cubicBezTo>
                    <a:pt x="21600" y="20151"/>
                    <a:pt x="20989" y="21600"/>
                    <a:pt x="20232" y="21600"/>
                  </a:cubicBezTo>
                  <a:cubicBezTo>
                    <a:pt x="1368" y="21600"/>
                    <a:pt x="1368" y="21600"/>
                    <a:pt x="1368" y="21600"/>
                  </a:cubicBezTo>
                  <a:cubicBezTo>
                    <a:pt x="611" y="21600"/>
                    <a:pt x="0" y="20151"/>
                    <a:pt x="0" y="18357"/>
                  </a:cubicBezTo>
                  <a:lnTo>
                    <a:pt x="0" y="324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4" name="Line"/>
            <p:cNvSpPr/>
            <p:nvPr/>
          </p:nvSpPr>
          <p:spPr>
            <a:xfrm flipV="1">
              <a:off x="-1" y="50239"/>
              <a:ext cx="1934" cy="1339793"/>
            </a:xfrm>
            <a:prstGeom prst="line">
              <a:avLst/>
            </a:prstGeom>
            <a:noFill/>
            <a:ln w="9525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66" name="2019"/>
          <p:cNvSpPr txBox="1">
            <a:spLocks noGrp="1"/>
          </p:cNvSpPr>
          <p:nvPr>
            <p:ph type="subTitle" sz="quarter" idx="1"/>
          </p:nvPr>
        </p:nvSpPr>
        <p:spPr>
          <a:xfrm>
            <a:off x="3014574" y="4129809"/>
            <a:ext cx="1152599" cy="486932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2019</a:t>
            </a:r>
          </a:p>
        </p:txBody>
      </p:sp>
      <p:sp>
        <p:nvSpPr>
          <p:cNvPr id="167" name="1995"/>
          <p:cNvSpPr/>
          <p:nvPr/>
        </p:nvSpPr>
        <p:spPr>
          <a:xfrm>
            <a:off x="6151883" y="2698361"/>
            <a:ext cx="1152598" cy="486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6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lvl1pPr>
          </a:lstStyle>
          <a:p>
            <a:r>
              <a:t>1995</a:t>
            </a:r>
          </a:p>
        </p:txBody>
      </p:sp>
      <p:sp>
        <p:nvSpPr>
          <p:cNvPr id="168" name="JUL 1994"/>
          <p:cNvSpPr/>
          <p:nvPr/>
        </p:nvSpPr>
        <p:spPr>
          <a:xfrm>
            <a:off x="8950556" y="1357873"/>
            <a:ext cx="1152599" cy="486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6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lvl1pPr>
          </a:lstStyle>
          <a:p>
            <a:r>
              <a:t>JUL 1994</a:t>
            </a:r>
          </a:p>
        </p:txBody>
      </p:sp>
      <p:sp>
        <p:nvSpPr>
          <p:cNvPr id="169" name="DEC 1995"/>
          <p:cNvSpPr>
            <a:spLocks noGrp="1"/>
          </p:cNvSpPr>
          <p:nvPr>
            <p:ph type="body" idx="17"/>
          </p:nvPr>
        </p:nvSpPr>
        <p:spPr>
          <a:xfrm>
            <a:off x="7189675" y="5076897"/>
            <a:ext cx="1152598" cy="4869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marL="0" indent="0" algn="ctr">
              <a:buSzTx/>
              <a:buFontTx/>
              <a:buNone/>
              <a:defRPr sz="16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lvl1pPr>
          </a:lstStyle>
          <a:p>
            <a:r>
              <a:t>DEC 1995</a:t>
            </a:r>
          </a:p>
        </p:txBody>
      </p:sp>
      <p:sp>
        <p:nvSpPr>
          <p:cNvPr id="170" name="Appointed As District Representative of Kothari Pioneer"/>
          <p:cNvSpPr/>
          <p:nvPr/>
        </p:nvSpPr>
        <p:spPr>
          <a:xfrm>
            <a:off x="8560182" y="4603105"/>
            <a:ext cx="3470710" cy="65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spcBef>
                <a:spcPts val="1000"/>
              </a:spcBef>
              <a:defRPr sz="1600">
                <a:solidFill>
                  <a:srgbClr val="161817"/>
                </a:solidFill>
              </a:defRPr>
            </a:lvl1pPr>
          </a:lstStyle>
          <a:p>
            <a:r>
              <a:t>Appointed As District Representative of Kothari Pioneer</a:t>
            </a:r>
          </a:p>
        </p:txBody>
      </p:sp>
      <p:sp>
        <p:nvSpPr>
          <p:cNvPr id="171" name="Secondary Market Sub-Broker"/>
          <p:cNvSpPr/>
          <p:nvPr/>
        </p:nvSpPr>
        <p:spPr>
          <a:xfrm>
            <a:off x="4317131" y="3363004"/>
            <a:ext cx="1736461" cy="65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r">
              <a:spcBef>
                <a:spcPts val="1000"/>
              </a:spcBef>
              <a:defRPr sz="1600">
                <a:solidFill>
                  <a:srgbClr val="161817"/>
                </a:solidFill>
              </a:defRPr>
            </a:lvl1pPr>
          </a:lstStyle>
          <a:p>
            <a:r>
              <a:t>Secondary Market Sub-Broker</a:t>
            </a:r>
          </a:p>
        </p:txBody>
      </p:sp>
      <p:sp>
        <p:nvSpPr>
          <p:cNvPr id="172" name="We are Here"/>
          <p:cNvSpPr/>
          <p:nvPr/>
        </p:nvSpPr>
        <p:spPr>
          <a:xfrm>
            <a:off x="871631" y="4611504"/>
            <a:ext cx="1934479" cy="340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b="1">
                <a:solidFill>
                  <a:srgbClr val="161817"/>
                </a:solidFill>
              </a:defRPr>
            </a:lvl1pPr>
          </a:lstStyle>
          <a:p>
            <a:r>
              <a:t>We are Here</a:t>
            </a:r>
          </a:p>
        </p:txBody>
      </p:sp>
      <p:sp>
        <p:nvSpPr>
          <p:cNvPr id="173" name="A 10%+ market share of MF AUM in city, 1500+ clients"/>
          <p:cNvSpPr/>
          <p:nvPr/>
        </p:nvSpPr>
        <p:spPr>
          <a:xfrm>
            <a:off x="339633" y="4919174"/>
            <a:ext cx="2544854" cy="65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r">
              <a:spcBef>
                <a:spcPts val="1000"/>
              </a:spcBef>
              <a:defRPr sz="1600">
                <a:solidFill>
                  <a:srgbClr val="161817"/>
                </a:solidFill>
              </a:defRPr>
            </a:lvl1pPr>
          </a:lstStyle>
          <a:p>
            <a:r>
              <a:t>A 10%+ market share of MF AUM in city, 1500+ clients</a:t>
            </a:r>
          </a:p>
        </p:txBody>
      </p:sp>
      <p:sp>
        <p:nvSpPr>
          <p:cNvPr id="174" name="Start"/>
          <p:cNvSpPr>
            <a:spLocks noGrp="1"/>
          </p:cNvSpPr>
          <p:nvPr>
            <p:ph type="body" idx="13"/>
          </p:nvPr>
        </p:nvSpPr>
        <p:spPr>
          <a:xfrm>
            <a:off x="6808823" y="1779393"/>
            <a:ext cx="1934479" cy="3408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r" defTabSz="905255">
              <a:spcBef>
                <a:spcPts val="900"/>
              </a:spcBef>
              <a:buSzTx/>
              <a:buFontTx/>
              <a:buNone/>
              <a:defRPr sz="2376">
                <a:solidFill>
                  <a:srgbClr val="161817"/>
                </a:solidFill>
              </a:defRPr>
            </a:lvl1pPr>
          </a:lstStyle>
          <a:p>
            <a:r>
              <a:t>Start</a:t>
            </a:r>
          </a:p>
        </p:txBody>
      </p:sp>
      <p:sp>
        <p:nvSpPr>
          <p:cNvPr id="175" name="IPO Sub-Broker"/>
          <p:cNvSpPr>
            <a:spLocks noGrp="1"/>
          </p:cNvSpPr>
          <p:nvPr>
            <p:ph type="body" idx="14"/>
          </p:nvPr>
        </p:nvSpPr>
        <p:spPr>
          <a:xfrm>
            <a:off x="6988629" y="2152375"/>
            <a:ext cx="1767735" cy="6529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algn="r">
              <a:lnSpc>
                <a:spcPct val="100000"/>
              </a:lnSpc>
              <a:buSzTx/>
              <a:buFontTx/>
              <a:buNone/>
              <a:defRPr sz="1600">
                <a:solidFill>
                  <a:srgbClr val="A6A6A6"/>
                </a:solidFill>
              </a:defRPr>
            </a:pPr>
            <a:r>
              <a:t> </a:t>
            </a:r>
            <a:r>
              <a:rPr>
                <a:solidFill>
                  <a:srgbClr val="161817"/>
                </a:solidFill>
              </a:rPr>
              <a:t>IPO Sub-Broker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1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1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9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1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1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1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  <p:bldP spid="153" grpId="2" animBg="1" advAuto="0"/>
      <p:bldP spid="156" grpId="3" animBg="1" advAuto="0"/>
      <p:bldP spid="159" grpId="6" animBg="1" advAuto="0"/>
      <p:bldP spid="162" grpId="8" animBg="1" advAuto="0"/>
      <p:bldP spid="165" grpId="10" animBg="1" advAuto="0"/>
      <p:bldP spid="166" grpId="11" build="p" animBg="1" advAuto="0"/>
      <p:bldP spid="167" grpId="9" build="p" animBg="1" advAuto="0"/>
      <p:bldP spid="168" grpId="4" build="p" animBg="1" advAuto="0"/>
      <p:bldP spid="169" grpId="7" build="p" animBg="1" advAuto="0"/>
      <p:bldP spid="170" grpId="14" build="p" animBg="1" advAuto="0"/>
      <p:bldP spid="171" grpId="15" build="p" animBg="1" advAuto="0"/>
      <p:bldP spid="172" grpId="12" build="p" animBg="1" advAuto="0"/>
      <p:bldP spid="173" grpId="16" build="p" animBg="1" advAuto="0"/>
      <p:bldP spid="174" grpId="5" build="p" animBg="1" advAuto="0"/>
      <p:bldP spid="175" grpId="13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IRST MILESTONE - 500 SIP"/>
          <p:cNvSpPr txBox="1">
            <a:spLocks noGrp="1"/>
          </p:cNvSpPr>
          <p:nvPr>
            <p:ph type="ctrTitle"/>
          </p:nvPr>
        </p:nvSpPr>
        <p:spPr>
          <a:xfrm>
            <a:off x="1092199" y="508000"/>
            <a:ext cx="7770746" cy="50597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8974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FIRST MILESTONE - 500 SIP</a:t>
            </a:r>
          </a:p>
        </p:txBody>
      </p:sp>
      <p:sp>
        <p:nvSpPr>
          <p:cNvPr id="178" name="Idea Generation…"/>
          <p:cNvSpPr txBox="1">
            <a:spLocks noGrp="1"/>
          </p:cNvSpPr>
          <p:nvPr>
            <p:ph type="subTitle" idx="1"/>
          </p:nvPr>
        </p:nvSpPr>
        <p:spPr>
          <a:xfrm>
            <a:off x="1066799" y="1369257"/>
            <a:ext cx="7641774" cy="52485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800" b="1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Idea Generation</a:t>
            </a:r>
            <a:endParaRPr sz="1000"/>
          </a:p>
          <a:p>
            <a:pPr>
              <a:lnSpc>
                <a:spcPct val="100000"/>
              </a:lnSpc>
              <a:defRPr sz="18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- 20 September 2016; Cafe Mutual Conference at Hotel Lalit, Mumbai </a:t>
            </a:r>
          </a:p>
          <a:p>
            <a:pPr>
              <a:lnSpc>
                <a:spcPct val="100000"/>
              </a:lnSpc>
              <a:defRPr sz="1800" b="1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Discussion with Team</a:t>
            </a:r>
            <a:endParaRPr sz="1000"/>
          </a:p>
          <a:p>
            <a:pPr>
              <a:lnSpc>
                <a:spcPct val="100000"/>
              </a:lnSpc>
              <a:defRPr sz="18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Feasibility</a:t>
            </a:r>
          </a:p>
          <a:p>
            <a:pPr>
              <a:lnSpc>
                <a:spcPct val="100000"/>
              </a:lnSpc>
              <a:buSzPct val="100000"/>
              <a:buChar char="-"/>
              <a:defRPr sz="18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Ground level preparation</a:t>
            </a:r>
            <a:endParaRPr sz="1000"/>
          </a:p>
          <a:p>
            <a:pPr marL="285750" indent="-285750">
              <a:lnSpc>
                <a:spcPct val="100000"/>
              </a:lnSpc>
              <a:defRPr sz="1800" b="1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Discussion with Investors</a:t>
            </a:r>
            <a:endParaRPr sz="1000"/>
          </a:p>
          <a:p>
            <a:pPr marL="285750" indent="-285750">
              <a:lnSpc>
                <a:spcPct val="100000"/>
              </a:lnSpc>
              <a:defRPr sz="18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Share the thought with all investor</a:t>
            </a:r>
            <a:endParaRPr sz="1000"/>
          </a:p>
          <a:p>
            <a:pPr marL="285750" indent="-285750">
              <a:lnSpc>
                <a:spcPct val="100000"/>
              </a:lnSpc>
              <a:defRPr sz="18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Convince them for their share of SIP</a:t>
            </a:r>
          </a:p>
          <a:p>
            <a:pPr marL="285750" indent="-285750">
              <a:lnSpc>
                <a:spcPct val="100000"/>
              </a:lnSpc>
              <a:defRPr sz="1800" b="1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Ground Work</a:t>
            </a:r>
          </a:p>
          <a:p>
            <a:pPr marL="285750" indent="-285750">
              <a:lnSpc>
                <a:spcPct val="100000"/>
              </a:lnSpc>
              <a:defRPr sz="18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Leaflets on SIP in regional languages</a:t>
            </a:r>
          </a:p>
          <a:p>
            <a:pPr marL="285750" indent="-285750">
              <a:lnSpc>
                <a:spcPct val="100000"/>
              </a:lnSpc>
              <a:defRPr sz="18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Prepare material on SIP with Bank RD</a:t>
            </a:r>
          </a:p>
          <a:p>
            <a:pPr marL="285750" indent="-285750">
              <a:lnSpc>
                <a:spcPct val="100000"/>
              </a:lnSpc>
              <a:defRPr sz="18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- Comparison of SIP with Life Insurance Policy</a:t>
            </a:r>
          </a:p>
        </p:txBody>
      </p:sp>
      <p:sp>
        <p:nvSpPr>
          <p:cNvPr id="179" name="Rectangle"/>
          <p:cNvSpPr/>
          <p:nvPr/>
        </p:nvSpPr>
        <p:spPr>
          <a:xfrm>
            <a:off x="8397022" y="93133"/>
            <a:ext cx="3701144" cy="48985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pic>
        <p:nvPicPr>
          <p:cNvPr id="180" name="image1.png" descr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785521" y="5221068"/>
            <a:ext cx="2312645" cy="15764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" name="Group"/>
          <p:cNvGrpSpPr/>
          <p:nvPr/>
        </p:nvGrpSpPr>
        <p:grpSpPr>
          <a:xfrm>
            <a:off x="578205" y="1306613"/>
            <a:ext cx="304484" cy="299328"/>
            <a:chOff x="0" y="0"/>
            <a:chExt cx="304482" cy="299327"/>
          </a:xfrm>
        </p:grpSpPr>
        <p:sp>
          <p:nvSpPr>
            <p:cNvPr id="181" name="Shape"/>
            <p:cNvSpPr/>
            <p:nvPr/>
          </p:nvSpPr>
          <p:spPr>
            <a:xfrm>
              <a:off x="1564" y="-1"/>
              <a:ext cx="302919" cy="299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2" name="Shape"/>
            <p:cNvSpPr/>
            <p:nvPr/>
          </p:nvSpPr>
          <p:spPr>
            <a:xfrm>
              <a:off x="0" y="35449"/>
              <a:ext cx="301612" cy="252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6" name="Group"/>
          <p:cNvGrpSpPr/>
          <p:nvPr/>
        </p:nvGrpSpPr>
        <p:grpSpPr>
          <a:xfrm>
            <a:off x="578205" y="2103581"/>
            <a:ext cx="304484" cy="299328"/>
            <a:chOff x="0" y="0"/>
            <a:chExt cx="304482" cy="299327"/>
          </a:xfrm>
        </p:grpSpPr>
        <p:sp>
          <p:nvSpPr>
            <p:cNvPr id="184" name="Shape"/>
            <p:cNvSpPr/>
            <p:nvPr/>
          </p:nvSpPr>
          <p:spPr>
            <a:xfrm>
              <a:off x="1564" y="-1"/>
              <a:ext cx="302919" cy="299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5" name="Shape"/>
            <p:cNvSpPr/>
            <p:nvPr/>
          </p:nvSpPr>
          <p:spPr>
            <a:xfrm>
              <a:off x="0" y="35449"/>
              <a:ext cx="301612" cy="252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9" name="Group"/>
          <p:cNvGrpSpPr/>
          <p:nvPr/>
        </p:nvGrpSpPr>
        <p:grpSpPr>
          <a:xfrm>
            <a:off x="578205" y="3286247"/>
            <a:ext cx="304484" cy="299328"/>
            <a:chOff x="0" y="0"/>
            <a:chExt cx="304482" cy="299327"/>
          </a:xfrm>
        </p:grpSpPr>
        <p:sp>
          <p:nvSpPr>
            <p:cNvPr id="187" name="Shape"/>
            <p:cNvSpPr/>
            <p:nvPr/>
          </p:nvSpPr>
          <p:spPr>
            <a:xfrm>
              <a:off x="1564" y="-1"/>
              <a:ext cx="302919" cy="299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8" name="Shape"/>
            <p:cNvSpPr/>
            <p:nvPr/>
          </p:nvSpPr>
          <p:spPr>
            <a:xfrm>
              <a:off x="0" y="35449"/>
              <a:ext cx="301612" cy="252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92" name="Group"/>
          <p:cNvGrpSpPr/>
          <p:nvPr/>
        </p:nvGrpSpPr>
        <p:grpSpPr>
          <a:xfrm>
            <a:off x="578205" y="4468913"/>
            <a:ext cx="304484" cy="299328"/>
            <a:chOff x="0" y="0"/>
            <a:chExt cx="304482" cy="299327"/>
          </a:xfrm>
        </p:grpSpPr>
        <p:sp>
          <p:nvSpPr>
            <p:cNvPr id="190" name="Shape"/>
            <p:cNvSpPr/>
            <p:nvPr/>
          </p:nvSpPr>
          <p:spPr>
            <a:xfrm>
              <a:off x="1564" y="-1"/>
              <a:ext cx="302919" cy="299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1" name="Shape"/>
            <p:cNvSpPr/>
            <p:nvPr/>
          </p:nvSpPr>
          <p:spPr>
            <a:xfrm>
              <a:off x="0" y="35449"/>
              <a:ext cx="301612" cy="252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animBg="1" advAuto="0"/>
      <p:bldP spid="179" grpId="2" animBg="1" advAuto="0"/>
      <p:bldP spid="183" grpId="3" animBg="1" advAuto="0"/>
      <p:bldP spid="186" grpId="4" animBg="1" advAuto="0"/>
      <p:bldP spid="189" grpId="5" animBg="1" advAuto="0"/>
      <p:bldP spid="192" grpId="6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My own example on the power of SIPs...."/>
          <p:cNvSpPr txBox="1">
            <a:spLocks noGrp="1"/>
          </p:cNvSpPr>
          <p:nvPr>
            <p:ph type="ctrTitle"/>
          </p:nvPr>
        </p:nvSpPr>
        <p:spPr>
          <a:xfrm>
            <a:off x="557347" y="594359"/>
            <a:ext cx="7770746" cy="751115"/>
          </a:xfrm>
          <a:prstGeom prst="rect">
            <a:avLst/>
          </a:prstGeom>
        </p:spPr>
        <p:txBody>
          <a:bodyPr/>
          <a:lstStyle>
            <a:lvl1pPr defTabSz="905255">
              <a:defRPr sz="3168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My own example on the power of SIPs....</a:t>
            </a:r>
          </a:p>
        </p:txBody>
      </p:sp>
      <p:sp>
        <p:nvSpPr>
          <p:cNvPr id="209" name="Rectangle"/>
          <p:cNvSpPr/>
          <p:nvPr/>
        </p:nvSpPr>
        <p:spPr>
          <a:xfrm>
            <a:off x="9000288" y="139123"/>
            <a:ext cx="3014750" cy="4655130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pic>
        <p:nvPicPr>
          <p:cNvPr id="210" name="image1.png" descr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785521" y="5221068"/>
            <a:ext cx="2312645" cy="157645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WF : You often give your clients even today, your own example of the power of SIPs....…"/>
          <p:cNvSpPr txBox="1"/>
          <p:nvPr/>
        </p:nvSpPr>
        <p:spPr>
          <a:xfrm>
            <a:off x="557347" y="1732609"/>
            <a:ext cx="8121141" cy="435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solidFill>
                  <a:srgbClr val="373D3A"/>
                </a:solidFill>
              </a:defRPr>
            </a:pPr>
            <a:r>
              <a:t>WF : You often give your clients even today, your own example of the power of SIPs....</a:t>
            </a:r>
          </a:p>
          <a:p>
            <a:pPr algn="just">
              <a:defRPr b="1">
                <a:solidFill>
                  <a:srgbClr val="373D3A"/>
                </a:solidFill>
              </a:defRPr>
            </a:pPr>
            <a:endParaRPr/>
          </a:p>
          <a:p>
            <a:pPr algn="just">
              <a:defRPr b="1">
                <a:solidFill>
                  <a:srgbClr val="373D3A"/>
                </a:solidFill>
              </a:defRPr>
            </a:pPr>
            <a:r>
              <a:t>Mahesh Gattani : </a:t>
            </a:r>
            <a:r>
              <a:rPr b="0"/>
              <a:t>Yes, I started my SIPs in </a:t>
            </a:r>
            <a:r>
              <a:t>Franklin Bluechip</a:t>
            </a:r>
            <a:r>
              <a:rPr b="0"/>
              <a:t>, </a:t>
            </a:r>
            <a:r>
              <a:t>Tax Shield </a:t>
            </a:r>
            <a:r>
              <a:rPr b="0"/>
              <a:t>and </a:t>
            </a:r>
            <a:r>
              <a:t>Pension Plan </a:t>
            </a:r>
            <a:r>
              <a:rPr b="0"/>
              <a:t>in 1996 - Rs. 1000 per month in 3 names. Later, from 2004, I started investing Rs. 5000 per month in each name. </a:t>
            </a:r>
          </a:p>
          <a:p>
            <a:pPr algn="just">
              <a:defRPr>
                <a:solidFill>
                  <a:srgbClr val="373D3A"/>
                </a:solidFill>
              </a:defRPr>
            </a:pPr>
            <a:endParaRPr/>
          </a:p>
          <a:p>
            <a:pPr algn="just">
              <a:defRPr>
                <a:solidFill>
                  <a:srgbClr val="373D3A"/>
                </a:solidFill>
              </a:defRPr>
            </a:pPr>
            <a:r>
              <a:t>My father was initially not very happy with SIPs - he preferred earning regular interest. But, I kept up the SIPs anyway. By early 2008, when I wanted to buy an attractive piece of land in an upcoming area of Amravati, I was able to withdraw Rs. 50 lakhs from my Mutual Fund Investments through SIPs to finance that purchase. </a:t>
            </a:r>
          </a:p>
          <a:p>
            <a:pPr algn="just">
              <a:defRPr>
                <a:solidFill>
                  <a:srgbClr val="373D3A"/>
                </a:solidFill>
              </a:defRPr>
            </a:pPr>
            <a:endParaRPr/>
          </a:p>
          <a:p>
            <a:pPr algn="just">
              <a:defRPr>
                <a:solidFill>
                  <a:srgbClr val="373D3A"/>
                </a:solidFill>
              </a:defRPr>
            </a:pPr>
            <a:r>
              <a:t>Today, with God's grace, that has also appreciated very well. I am able to show that land today and actually show the power of wealth creation of small amounts of SIPs that are maintained for long term.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  <p:bldP spid="209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My own example on the power of SIPs...."/>
          <p:cNvSpPr txBox="1">
            <a:spLocks noGrp="1"/>
          </p:cNvSpPr>
          <p:nvPr>
            <p:ph type="ctrTitle"/>
          </p:nvPr>
        </p:nvSpPr>
        <p:spPr>
          <a:xfrm>
            <a:off x="479376" y="332656"/>
            <a:ext cx="7770746" cy="751115"/>
          </a:xfrm>
          <a:prstGeom prst="rect">
            <a:avLst/>
          </a:prstGeom>
        </p:spPr>
        <p:txBody>
          <a:bodyPr/>
          <a:lstStyle>
            <a:lvl1pPr defTabSz="905255">
              <a:defRPr sz="3168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My own example on the power of SIPs....</a:t>
            </a:r>
          </a:p>
        </p:txBody>
      </p:sp>
      <p:sp>
        <p:nvSpPr>
          <p:cNvPr id="195" name="Started my SIPs in Franklin Bluechip, Tax Shield and Pension Plan in 1996 - Rs. 1000 per month in 3 names.…"/>
          <p:cNvSpPr txBox="1">
            <a:spLocks noGrp="1"/>
          </p:cNvSpPr>
          <p:nvPr>
            <p:ph type="subTitle" sz="half" idx="1"/>
          </p:nvPr>
        </p:nvSpPr>
        <p:spPr>
          <a:xfrm>
            <a:off x="767408" y="1340769"/>
            <a:ext cx="7954227" cy="100811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/>
              <a:defRPr sz="20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400" dirty="0"/>
              <a:t>Started my SIPs in Franklin </a:t>
            </a:r>
            <a:r>
              <a:rPr sz="1400" dirty="0" err="1"/>
              <a:t>Bluechip</a:t>
            </a:r>
            <a:r>
              <a:rPr sz="1400" dirty="0"/>
              <a:t>, Tax Shield and Pension Plan in 1996 - Rs. 1000 per month in 3 names. </a:t>
            </a:r>
          </a:p>
          <a:p>
            <a:pPr>
              <a:lnSpc>
                <a:spcPct val="100000"/>
              </a:lnSpc>
              <a:buFont typeface="Wingdings"/>
              <a:defRPr sz="20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400" dirty="0" smtClean="0"/>
              <a:t>Later</a:t>
            </a:r>
            <a:r>
              <a:rPr sz="1400" dirty="0"/>
              <a:t>, from 2004, I started investing Rs. 5000 per month in each name.</a:t>
            </a:r>
            <a:endParaRPr sz="700" dirty="0"/>
          </a:p>
          <a:p>
            <a:pPr>
              <a:lnSpc>
                <a:spcPct val="100000"/>
              </a:lnSpc>
              <a:buFont typeface="Wingdings"/>
              <a:defRPr sz="20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400" dirty="0" smtClean="0"/>
              <a:t>Withdraw </a:t>
            </a:r>
            <a:r>
              <a:rPr sz="1400" dirty="0"/>
              <a:t>Rs. 50 </a:t>
            </a:r>
            <a:r>
              <a:rPr sz="1400" dirty="0" err="1"/>
              <a:t>lakhs</a:t>
            </a:r>
            <a:r>
              <a:rPr sz="1400" dirty="0"/>
              <a:t> from my SIPs to finance an attractive piece of land in year 2008</a:t>
            </a:r>
          </a:p>
        </p:txBody>
      </p:sp>
      <p:sp>
        <p:nvSpPr>
          <p:cNvPr id="196" name="Rectangle"/>
          <p:cNvSpPr/>
          <p:nvPr/>
        </p:nvSpPr>
        <p:spPr>
          <a:xfrm>
            <a:off x="9019308" y="133369"/>
            <a:ext cx="3014750" cy="4655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pic>
        <p:nvPicPr>
          <p:cNvPr id="197" name="image1.png" descr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785521" y="5221068"/>
            <a:ext cx="2312645" cy="15764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" name="Group"/>
          <p:cNvGrpSpPr/>
          <p:nvPr/>
        </p:nvGrpSpPr>
        <p:grpSpPr>
          <a:xfrm>
            <a:off x="263352" y="1268760"/>
            <a:ext cx="288032" cy="288032"/>
            <a:chOff x="0" y="0"/>
            <a:chExt cx="393772" cy="387105"/>
          </a:xfrm>
        </p:grpSpPr>
        <p:sp>
          <p:nvSpPr>
            <p:cNvPr id="198" name="Shape"/>
            <p:cNvSpPr/>
            <p:nvPr/>
          </p:nvSpPr>
          <p:spPr>
            <a:xfrm>
              <a:off x="2023" y="-1"/>
              <a:ext cx="391750" cy="3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9" name="Shape"/>
            <p:cNvSpPr/>
            <p:nvPr/>
          </p:nvSpPr>
          <p:spPr>
            <a:xfrm>
              <a:off x="0" y="45845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03" name="Group"/>
          <p:cNvGrpSpPr/>
          <p:nvPr/>
        </p:nvGrpSpPr>
        <p:grpSpPr>
          <a:xfrm>
            <a:off x="263352" y="1988840"/>
            <a:ext cx="288032" cy="288032"/>
            <a:chOff x="0" y="0"/>
            <a:chExt cx="393772" cy="387105"/>
          </a:xfrm>
        </p:grpSpPr>
        <p:sp>
          <p:nvSpPr>
            <p:cNvPr id="201" name="Shape"/>
            <p:cNvSpPr/>
            <p:nvPr/>
          </p:nvSpPr>
          <p:spPr>
            <a:xfrm>
              <a:off x="2023" y="-1"/>
              <a:ext cx="391750" cy="3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2" name="Shape"/>
            <p:cNvSpPr/>
            <p:nvPr/>
          </p:nvSpPr>
          <p:spPr>
            <a:xfrm>
              <a:off x="0" y="45845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06" name="Group"/>
          <p:cNvGrpSpPr/>
          <p:nvPr/>
        </p:nvGrpSpPr>
        <p:grpSpPr>
          <a:xfrm>
            <a:off x="263352" y="1628800"/>
            <a:ext cx="288032" cy="288032"/>
            <a:chOff x="0" y="0"/>
            <a:chExt cx="393772" cy="387105"/>
          </a:xfrm>
        </p:grpSpPr>
        <p:sp>
          <p:nvSpPr>
            <p:cNvPr id="204" name="Shape"/>
            <p:cNvSpPr/>
            <p:nvPr/>
          </p:nvSpPr>
          <p:spPr>
            <a:xfrm>
              <a:off x="2023" y="-1"/>
              <a:ext cx="391750" cy="3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5" name="Shape"/>
            <p:cNvSpPr/>
            <p:nvPr/>
          </p:nvSpPr>
          <p:spPr>
            <a:xfrm>
              <a:off x="0" y="45845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1344" y="2420888"/>
          <a:ext cx="8784976" cy="4185234"/>
        </p:xfrm>
        <a:graphic>
          <a:graphicData uri="http://schemas.openxmlformats.org/drawingml/2006/table">
            <a:tbl>
              <a:tblPr/>
              <a:tblGrid>
                <a:gridCol w="385642"/>
                <a:gridCol w="918976"/>
                <a:gridCol w="886156"/>
                <a:gridCol w="2034876"/>
                <a:gridCol w="779489"/>
                <a:gridCol w="1140515"/>
                <a:gridCol w="1796927"/>
                <a:gridCol w="842395"/>
              </a:tblGrid>
              <a:tr h="29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99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SIP PERFORMANCE FROM 01/01/1996 TO 31/12/2007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6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 NO</a:t>
                      </a:r>
                    </a:p>
                  </a:txBody>
                  <a:tcPr marL="7601" marR="7601" marT="7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SIP START DATE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SIP END DATE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SCHEME NAME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SIP AMOUNT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INVESTED AMOUNT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VALUATION AS ON 31/12/2007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CAGR RETURN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01/01/1996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31/12/2003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FRANKLIN INDIA BLUECHIP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FUND-GR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9,71,373.00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30.37%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01/01/1996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31/12/2003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FRANKLIN INDIA TAXSHILED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FUND-GR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5,28,524.00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39.27%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01/01/1996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31/12/2003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FRANKLIN INDIA PRIMA </a:t>
                      </a:r>
                      <a:r>
                        <a:rPr lang="it-IT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FUND–GR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18,96,000.00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39.87%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01/01/2004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31/12/2007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FRANKLIN INDIA BLUECHIP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FUND–GR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2,40,000.00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5,79,862.00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46.96%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01/01/2004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31/12/2007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FRANKLIN INDIA TAXSHILED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FUND-GR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2,40,000.00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5,71,504.00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46.12%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01/01/2004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31/12/2007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FRANKLIN INDIA PRIMA </a:t>
                      </a:r>
                      <a:r>
                        <a:rPr lang="it-IT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FUND–GR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2,40,000.00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5,78,496.00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46.82%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1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9,69,000.00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51,25,759.00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0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01" marR="7601" marT="76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  <p:bldP spid="196" grpId="2" animBg="1" advAuto="0"/>
      <p:bldP spid="200" grpId="3" animBg="1" advAuto="0"/>
      <p:bldP spid="203" grpId="4" animBg="1" advAuto="0"/>
      <p:bldP spid="206" grpId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HE DAY"/>
          <p:cNvSpPr txBox="1">
            <a:spLocks noGrp="1"/>
          </p:cNvSpPr>
          <p:nvPr>
            <p:ph type="ctrTitle"/>
          </p:nvPr>
        </p:nvSpPr>
        <p:spPr>
          <a:xfrm>
            <a:off x="1066799" y="685800"/>
            <a:ext cx="7770746" cy="50597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8974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THE DAY</a:t>
            </a:r>
          </a:p>
        </p:txBody>
      </p:sp>
      <p:sp>
        <p:nvSpPr>
          <p:cNvPr id="214" name="SEP 23, 2017"/>
          <p:cNvSpPr txBox="1">
            <a:spLocks noGrp="1"/>
          </p:cNvSpPr>
          <p:nvPr>
            <p:ph type="subTitle" sz="quarter" idx="1"/>
          </p:nvPr>
        </p:nvSpPr>
        <p:spPr>
          <a:xfrm>
            <a:off x="1053737" y="1215741"/>
            <a:ext cx="6544207" cy="261902"/>
          </a:xfrm>
          <a:prstGeom prst="rect">
            <a:avLst/>
          </a:prstGeom>
        </p:spPr>
        <p:txBody>
          <a:bodyPr/>
          <a:lstStyle>
            <a:lvl1pPr>
              <a:defRPr sz="16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SEP 23, 2017</a:t>
            </a:r>
          </a:p>
        </p:txBody>
      </p:sp>
      <p:sp>
        <p:nvSpPr>
          <p:cNvPr id="215" name="We started at 5.00AM…"/>
          <p:cNvSpPr>
            <a:spLocks noGrp="1"/>
          </p:cNvSpPr>
          <p:nvPr>
            <p:ph type="body" idx="14"/>
          </p:nvPr>
        </p:nvSpPr>
        <p:spPr>
          <a:xfrm>
            <a:off x="1136753" y="1781011"/>
            <a:ext cx="7341328" cy="44386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defTabSz="89611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960">
                <a:solidFill>
                  <a:srgbClr val="373D3A"/>
                </a:solidFill>
              </a:defRPr>
            </a:pPr>
            <a:r>
              <a:rPr dirty="0"/>
              <a:t> We started at 5.00AM </a:t>
            </a:r>
          </a:p>
          <a:p>
            <a:pPr marL="0" indent="0" defTabSz="89611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960">
                <a:solidFill>
                  <a:srgbClr val="373D3A"/>
                </a:solidFill>
              </a:defRPr>
            </a:pPr>
            <a:endParaRPr dirty="0"/>
          </a:p>
          <a:p>
            <a:pPr marL="0" indent="0" defTabSz="89611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960">
                <a:solidFill>
                  <a:srgbClr val="373D3A"/>
                </a:solidFill>
              </a:defRPr>
            </a:pPr>
            <a:r>
              <a:rPr dirty="0"/>
              <a:t> 2 team members processing the transactions and 2 members ( Including me ) continuously calling investors for accepting the link. </a:t>
            </a:r>
          </a:p>
          <a:p>
            <a:pPr marL="0" indent="0" defTabSz="89611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960">
                <a:solidFill>
                  <a:srgbClr val="373D3A"/>
                </a:solidFill>
              </a:defRPr>
            </a:pPr>
            <a:endParaRPr dirty="0"/>
          </a:p>
          <a:p>
            <a:pPr marL="0" indent="0" defTabSz="89611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960">
                <a:solidFill>
                  <a:srgbClr val="373D3A"/>
                </a:solidFill>
              </a:defRPr>
            </a:pPr>
            <a:r>
              <a:rPr dirty="0"/>
              <a:t> Score card from NSENMF (Minutely updated) Confirmation from investors for acceptance of transaction</a:t>
            </a:r>
          </a:p>
          <a:p>
            <a:pPr marL="0" indent="0" defTabSz="89611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960">
                <a:solidFill>
                  <a:srgbClr val="373D3A"/>
                </a:solidFill>
              </a:defRPr>
            </a:pPr>
            <a:r>
              <a:rPr dirty="0"/>
              <a:t>  </a:t>
            </a:r>
          </a:p>
          <a:p>
            <a:pPr marL="0" indent="0" defTabSz="89611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960">
                <a:solidFill>
                  <a:srgbClr val="373D3A"/>
                </a:solidFill>
              </a:defRPr>
            </a:pPr>
            <a:r>
              <a:rPr dirty="0"/>
              <a:t> 30 % SIP in Debt Funds </a:t>
            </a:r>
          </a:p>
          <a:p>
            <a:pPr marL="0" indent="0" defTabSz="89611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960">
                <a:solidFill>
                  <a:srgbClr val="373D3A"/>
                </a:solidFill>
              </a:defRPr>
            </a:pPr>
            <a:endParaRPr dirty="0"/>
          </a:p>
          <a:p>
            <a:pPr marL="0" indent="0" defTabSz="89611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1960">
                <a:solidFill>
                  <a:srgbClr val="373D3A"/>
                </a:solidFill>
              </a:defRPr>
            </a:pPr>
            <a:r>
              <a:rPr dirty="0"/>
              <a:t>Fruitful day ends at 5.00 PM </a:t>
            </a:r>
          </a:p>
        </p:txBody>
      </p:sp>
      <p:sp>
        <p:nvSpPr>
          <p:cNvPr id="216" name="Rectangle"/>
          <p:cNvSpPr/>
          <p:nvPr/>
        </p:nvSpPr>
        <p:spPr>
          <a:xfrm>
            <a:off x="8478080" y="96557"/>
            <a:ext cx="3620085" cy="4746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pic>
        <p:nvPicPr>
          <p:cNvPr id="217" name="image1.png" descr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785521" y="5221068"/>
            <a:ext cx="2312645" cy="15764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Group"/>
          <p:cNvGrpSpPr/>
          <p:nvPr/>
        </p:nvGrpSpPr>
        <p:grpSpPr>
          <a:xfrm>
            <a:off x="695400" y="1772816"/>
            <a:ext cx="393774" cy="387106"/>
            <a:chOff x="0" y="0"/>
            <a:chExt cx="393772" cy="387105"/>
          </a:xfrm>
        </p:grpSpPr>
        <p:sp>
          <p:nvSpPr>
            <p:cNvPr id="218" name="Shape"/>
            <p:cNvSpPr/>
            <p:nvPr/>
          </p:nvSpPr>
          <p:spPr>
            <a:xfrm>
              <a:off x="2023" y="-1"/>
              <a:ext cx="391750" cy="3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9" name="Shape"/>
            <p:cNvSpPr/>
            <p:nvPr/>
          </p:nvSpPr>
          <p:spPr>
            <a:xfrm>
              <a:off x="0" y="45845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23" name="Group"/>
          <p:cNvGrpSpPr/>
          <p:nvPr/>
        </p:nvGrpSpPr>
        <p:grpSpPr>
          <a:xfrm>
            <a:off x="695400" y="2636912"/>
            <a:ext cx="393774" cy="387106"/>
            <a:chOff x="0" y="0"/>
            <a:chExt cx="393772" cy="387105"/>
          </a:xfrm>
        </p:grpSpPr>
        <p:sp>
          <p:nvSpPr>
            <p:cNvPr id="221" name="Shape"/>
            <p:cNvSpPr/>
            <p:nvPr/>
          </p:nvSpPr>
          <p:spPr>
            <a:xfrm>
              <a:off x="2023" y="-1"/>
              <a:ext cx="391750" cy="3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2" name="Shape"/>
            <p:cNvSpPr/>
            <p:nvPr/>
          </p:nvSpPr>
          <p:spPr>
            <a:xfrm>
              <a:off x="0" y="45845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26" name="Group"/>
          <p:cNvGrpSpPr/>
          <p:nvPr/>
        </p:nvGrpSpPr>
        <p:grpSpPr>
          <a:xfrm>
            <a:off x="695400" y="3789040"/>
            <a:ext cx="393774" cy="387106"/>
            <a:chOff x="0" y="0"/>
            <a:chExt cx="393772" cy="387105"/>
          </a:xfrm>
        </p:grpSpPr>
        <p:sp>
          <p:nvSpPr>
            <p:cNvPr id="224" name="Shape"/>
            <p:cNvSpPr/>
            <p:nvPr/>
          </p:nvSpPr>
          <p:spPr>
            <a:xfrm>
              <a:off x="2023" y="-1"/>
              <a:ext cx="391750" cy="3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5" name="Shape"/>
            <p:cNvSpPr/>
            <p:nvPr/>
          </p:nvSpPr>
          <p:spPr>
            <a:xfrm>
              <a:off x="0" y="45845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29" name="Group"/>
          <p:cNvGrpSpPr/>
          <p:nvPr/>
        </p:nvGrpSpPr>
        <p:grpSpPr>
          <a:xfrm>
            <a:off x="695400" y="4869160"/>
            <a:ext cx="393774" cy="387107"/>
            <a:chOff x="0" y="0"/>
            <a:chExt cx="393772" cy="387105"/>
          </a:xfrm>
        </p:grpSpPr>
        <p:sp>
          <p:nvSpPr>
            <p:cNvPr id="227" name="Shape"/>
            <p:cNvSpPr/>
            <p:nvPr/>
          </p:nvSpPr>
          <p:spPr>
            <a:xfrm>
              <a:off x="2023" y="-1"/>
              <a:ext cx="391750" cy="3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8" name="Shape"/>
            <p:cNvSpPr/>
            <p:nvPr/>
          </p:nvSpPr>
          <p:spPr>
            <a:xfrm>
              <a:off x="0" y="45845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32" name="Group"/>
          <p:cNvGrpSpPr/>
          <p:nvPr/>
        </p:nvGrpSpPr>
        <p:grpSpPr>
          <a:xfrm>
            <a:off x="695400" y="5661248"/>
            <a:ext cx="393774" cy="387106"/>
            <a:chOff x="0" y="0"/>
            <a:chExt cx="393772" cy="387105"/>
          </a:xfrm>
        </p:grpSpPr>
        <p:sp>
          <p:nvSpPr>
            <p:cNvPr id="230" name="Shape"/>
            <p:cNvSpPr/>
            <p:nvPr/>
          </p:nvSpPr>
          <p:spPr>
            <a:xfrm>
              <a:off x="2023" y="-1"/>
              <a:ext cx="391750" cy="3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1" name="Shape"/>
            <p:cNvSpPr/>
            <p:nvPr/>
          </p:nvSpPr>
          <p:spPr>
            <a:xfrm>
              <a:off x="0" y="45845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" animBg="1" advAuto="0"/>
      <p:bldP spid="214" grpId="2" build="p" animBg="1" advAuto="0"/>
      <p:bldP spid="215" grpId="4" build="p" animBg="1" advAuto="0"/>
      <p:bldP spid="216" grpId="3" animBg="1" advAuto="0"/>
      <p:bldP spid="220" grpId="5" animBg="1" advAuto="0"/>
      <p:bldP spid="223" grpId="6" animBg="1" advAuto="0"/>
      <p:bldP spid="226" grpId="7" animBg="1" advAuto="0"/>
      <p:bldP spid="229" grpId="8" animBg="1" advAuto="0"/>
      <p:bldP spid="232" grpId="9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6.jpg" descr="image6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74292" y="248532"/>
            <a:ext cx="2021708" cy="3180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7.jpg" descr="image7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192344" y="260648"/>
            <a:ext cx="2016224" cy="3180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8.jpg" descr="image8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672064" y="260648"/>
            <a:ext cx="1944216" cy="3178564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500 SIP IN A DAY"/>
          <p:cNvSpPr txBox="1">
            <a:spLocks noGrp="1"/>
          </p:cNvSpPr>
          <p:nvPr>
            <p:ph type="ctrTitle"/>
          </p:nvPr>
        </p:nvSpPr>
        <p:spPr>
          <a:xfrm>
            <a:off x="557348" y="685800"/>
            <a:ext cx="7770746" cy="50597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8974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500 SIP IN A DAY</a:t>
            </a:r>
          </a:p>
        </p:txBody>
      </p:sp>
      <p:sp>
        <p:nvSpPr>
          <p:cNvPr id="239" name="We made it Possible"/>
          <p:cNvSpPr txBox="1">
            <a:spLocks noGrp="1"/>
          </p:cNvSpPr>
          <p:nvPr>
            <p:ph type="subTitle" sz="quarter" idx="1"/>
          </p:nvPr>
        </p:nvSpPr>
        <p:spPr>
          <a:xfrm>
            <a:off x="1066799" y="1215741"/>
            <a:ext cx="6544207" cy="261902"/>
          </a:xfrm>
          <a:prstGeom prst="rect">
            <a:avLst/>
          </a:prstGeom>
        </p:spPr>
        <p:txBody>
          <a:bodyPr/>
          <a:lstStyle>
            <a:lvl1pPr>
              <a:lnSpc>
                <a:spcPct val="81000"/>
              </a:lnSpc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lvl1pPr>
          </a:lstStyle>
          <a:p>
            <a:r>
              <a:t>We made it Possible</a:t>
            </a:r>
          </a:p>
        </p:txBody>
      </p:sp>
      <p:sp>
        <p:nvSpPr>
          <p:cNvPr id="240" name="Rectangle"/>
          <p:cNvSpPr/>
          <p:nvPr/>
        </p:nvSpPr>
        <p:spPr>
          <a:xfrm>
            <a:off x="499770" y="1548942"/>
            <a:ext cx="3290048" cy="5028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2700">
            <a:solidFill>
              <a:srgbClr val="B45F16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pic>
        <p:nvPicPr>
          <p:cNvPr id="241" name="media1.mp4" descr="media1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8"/>
              </p:ext>
            </p:extLst>
          </p:nvPr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4295800" y="3573016"/>
            <a:ext cx="5393148" cy="3052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1.png" descr="image1.png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9785521" y="5221068"/>
            <a:ext cx="2312645" cy="1576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6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426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926"/>
                            </p:stCondLst>
                            <p:childTnLst>
                              <p:par>
                                <p:cTn id="12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000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video>
          </p:childTnLst>
        </p:cTn>
      </p:par>
    </p:tnLst>
    <p:bldLst>
      <p:bldP spid="238" grpId="2" animBg="1" advAuto="0"/>
      <p:bldP spid="239" grpId="3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HILDRENS DAY"/>
          <p:cNvSpPr txBox="1">
            <a:spLocks noGrp="1"/>
          </p:cNvSpPr>
          <p:nvPr>
            <p:ph type="ctrTitle"/>
          </p:nvPr>
        </p:nvSpPr>
        <p:spPr>
          <a:xfrm>
            <a:off x="4421256" y="1666887"/>
            <a:ext cx="7770745" cy="50597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CHILDRENS DAY</a:t>
            </a:r>
          </a:p>
        </p:txBody>
      </p:sp>
      <p:sp>
        <p:nvSpPr>
          <p:cNvPr id="245" name="Rectangle"/>
          <p:cNvSpPr/>
          <p:nvPr/>
        </p:nvSpPr>
        <p:spPr>
          <a:xfrm>
            <a:off x="355974" y="257694"/>
            <a:ext cx="3852205" cy="6317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sp>
        <p:nvSpPr>
          <p:cNvPr id="246" name="Digital IIN were registered before the day"/>
          <p:cNvSpPr txBox="1">
            <a:spLocks noGrp="1"/>
          </p:cNvSpPr>
          <p:nvPr>
            <p:ph type="subTitle" sz="quarter" idx="1"/>
          </p:nvPr>
        </p:nvSpPr>
        <p:spPr>
          <a:xfrm>
            <a:off x="5515817" y="2488900"/>
            <a:ext cx="5120969" cy="4547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Digital IIN were registered before the day</a:t>
            </a:r>
          </a:p>
        </p:txBody>
      </p:sp>
      <p:sp>
        <p:nvSpPr>
          <p:cNvPr id="247" name="72 Unique Children’s SIP"/>
          <p:cNvSpPr/>
          <p:nvPr/>
        </p:nvSpPr>
        <p:spPr>
          <a:xfrm>
            <a:off x="5515817" y="3412895"/>
            <a:ext cx="3821783" cy="454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spcBef>
                <a:spcPts val="1000"/>
              </a:spcBef>
              <a:defRPr sz="2000">
                <a:solidFill>
                  <a:srgbClr val="373D3A"/>
                </a:solidFill>
              </a:defRPr>
            </a:lvl1pPr>
          </a:lstStyle>
          <a:p>
            <a:r>
              <a:t>72 Unique Children’s SIP</a:t>
            </a:r>
          </a:p>
        </p:txBody>
      </p:sp>
      <p:sp>
        <p:nvSpPr>
          <p:cNvPr id="248" name="Avg Ticket Size – 4000/-"/>
          <p:cNvSpPr>
            <a:spLocks noGrp="1"/>
          </p:cNvSpPr>
          <p:nvPr>
            <p:ph type="body" idx="14"/>
          </p:nvPr>
        </p:nvSpPr>
        <p:spPr>
          <a:xfrm>
            <a:off x="5489690" y="4248811"/>
            <a:ext cx="3821782" cy="4547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b"/>
          <a:lstStyle>
            <a:lvl1pPr marL="0" indent="0">
              <a:lnSpc>
                <a:spcPct val="100000"/>
              </a:lnSpc>
              <a:buSzTx/>
              <a:buFontTx/>
              <a:buNone/>
              <a:defRPr sz="2000">
                <a:solidFill>
                  <a:srgbClr val="373D3A"/>
                </a:solidFill>
              </a:defRPr>
            </a:lvl1pPr>
          </a:lstStyle>
          <a:p>
            <a:r>
              <a:t>Avg Ticket Size – 4000/-</a:t>
            </a:r>
          </a:p>
        </p:txBody>
      </p:sp>
      <p:grpSp>
        <p:nvGrpSpPr>
          <p:cNvPr id="251" name="Group"/>
          <p:cNvGrpSpPr/>
          <p:nvPr/>
        </p:nvGrpSpPr>
        <p:grpSpPr>
          <a:xfrm>
            <a:off x="4735487" y="2448019"/>
            <a:ext cx="632217" cy="643292"/>
            <a:chOff x="0" y="0"/>
            <a:chExt cx="632216" cy="643291"/>
          </a:xfrm>
        </p:grpSpPr>
        <p:sp>
          <p:nvSpPr>
            <p:cNvPr id="249" name="Shape"/>
            <p:cNvSpPr/>
            <p:nvPr/>
          </p:nvSpPr>
          <p:spPr>
            <a:xfrm>
              <a:off x="3248" y="-1"/>
              <a:ext cx="628969" cy="643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" name="Shape"/>
            <p:cNvSpPr/>
            <p:nvPr/>
          </p:nvSpPr>
          <p:spPr>
            <a:xfrm>
              <a:off x="0" y="76186"/>
              <a:ext cx="626254" cy="54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54" name="Group"/>
          <p:cNvGrpSpPr/>
          <p:nvPr/>
        </p:nvGrpSpPr>
        <p:grpSpPr>
          <a:xfrm>
            <a:off x="4747504" y="3320116"/>
            <a:ext cx="608305" cy="578249"/>
            <a:chOff x="0" y="0"/>
            <a:chExt cx="608303" cy="578248"/>
          </a:xfrm>
        </p:grpSpPr>
        <p:sp>
          <p:nvSpPr>
            <p:cNvPr id="252" name="Shape"/>
            <p:cNvSpPr/>
            <p:nvPr/>
          </p:nvSpPr>
          <p:spPr>
            <a:xfrm>
              <a:off x="3125" y="0"/>
              <a:ext cx="605179" cy="57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774"/>
                  </a:cubicBezTo>
                  <a:cubicBezTo>
                    <a:pt x="12909" y="20649"/>
                    <a:pt x="6759" y="20649"/>
                    <a:pt x="2896" y="16774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" name="Shape"/>
            <p:cNvSpPr/>
            <p:nvPr/>
          </p:nvSpPr>
          <p:spPr>
            <a:xfrm>
              <a:off x="0" y="68546"/>
              <a:ext cx="602567" cy="488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57" name="Group"/>
          <p:cNvGrpSpPr/>
          <p:nvPr/>
        </p:nvGrpSpPr>
        <p:grpSpPr>
          <a:xfrm>
            <a:off x="4760046" y="4247153"/>
            <a:ext cx="596346" cy="558933"/>
            <a:chOff x="0" y="0"/>
            <a:chExt cx="596345" cy="558932"/>
          </a:xfrm>
        </p:grpSpPr>
        <p:sp>
          <p:nvSpPr>
            <p:cNvPr id="255" name="Shape"/>
            <p:cNvSpPr/>
            <p:nvPr/>
          </p:nvSpPr>
          <p:spPr>
            <a:xfrm>
              <a:off x="3064" y="0"/>
              <a:ext cx="593282" cy="558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906"/>
                  </a:moveTo>
                  <a:cubicBezTo>
                    <a:pt x="20634" y="6709"/>
                    <a:pt x="20634" y="12953"/>
                    <a:pt x="16772" y="16828"/>
                  </a:cubicBezTo>
                  <a:cubicBezTo>
                    <a:pt x="12909" y="20631"/>
                    <a:pt x="6759" y="20631"/>
                    <a:pt x="2896" y="16828"/>
                  </a:cubicBezTo>
                  <a:cubicBezTo>
                    <a:pt x="-966" y="12953"/>
                    <a:pt x="-966" y="6709"/>
                    <a:pt x="2896" y="2906"/>
                  </a:cubicBezTo>
                  <a:cubicBezTo>
                    <a:pt x="6759" y="-969"/>
                    <a:pt x="12909" y="-969"/>
                    <a:pt x="16772" y="290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Shape"/>
            <p:cNvSpPr/>
            <p:nvPr/>
          </p:nvSpPr>
          <p:spPr>
            <a:xfrm>
              <a:off x="0" y="65747"/>
              <a:ext cx="590722" cy="47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326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526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58" name="4"/>
          <p:cNvSpPr>
            <a:spLocks noGrp="1"/>
          </p:cNvSpPr>
          <p:nvPr>
            <p:ph type="body" idx="19"/>
          </p:nvPr>
        </p:nvSpPr>
        <p:spPr>
          <a:xfrm>
            <a:off x="10636784" y="685800"/>
            <a:ext cx="610117" cy="366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marL="0" indent="0" algn="ctr">
              <a:buSzTx/>
              <a:buFontTx/>
              <a:buNone/>
              <a:defRPr sz="1300"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4</a:t>
            </a:r>
          </a:p>
        </p:txBody>
      </p:sp>
      <p:pic>
        <p:nvPicPr>
          <p:cNvPr id="259" name="image1.png" descr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785521" y="5221068"/>
            <a:ext cx="2312645" cy="1576453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Beyond Barriers"/>
          <p:cNvSpPr txBox="1"/>
          <p:nvPr/>
        </p:nvSpPr>
        <p:spPr>
          <a:xfrm>
            <a:off x="5494481" y="5211728"/>
            <a:ext cx="1891939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b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Beyond Barriers</a:t>
            </a:r>
          </a:p>
        </p:txBody>
      </p:sp>
      <p:grpSp>
        <p:nvGrpSpPr>
          <p:cNvPr id="263" name="Group"/>
          <p:cNvGrpSpPr/>
          <p:nvPr/>
        </p:nvGrpSpPr>
        <p:grpSpPr>
          <a:xfrm>
            <a:off x="4753422" y="5094217"/>
            <a:ext cx="596347" cy="558934"/>
            <a:chOff x="0" y="0"/>
            <a:chExt cx="596345" cy="558932"/>
          </a:xfrm>
        </p:grpSpPr>
        <p:sp>
          <p:nvSpPr>
            <p:cNvPr id="261" name="Shape"/>
            <p:cNvSpPr/>
            <p:nvPr/>
          </p:nvSpPr>
          <p:spPr>
            <a:xfrm>
              <a:off x="3064" y="0"/>
              <a:ext cx="593282" cy="558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906"/>
                  </a:moveTo>
                  <a:cubicBezTo>
                    <a:pt x="20634" y="6709"/>
                    <a:pt x="20634" y="12953"/>
                    <a:pt x="16772" y="16828"/>
                  </a:cubicBezTo>
                  <a:cubicBezTo>
                    <a:pt x="12909" y="20631"/>
                    <a:pt x="6759" y="20631"/>
                    <a:pt x="2896" y="16828"/>
                  </a:cubicBezTo>
                  <a:cubicBezTo>
                    <a:pt x="-966" y="12953"/>
                    <a:pt x="-966" y="6709"/>
                    <a:pt x="2896" y="2906"/>
                  </a:cubicBezTo>
                  <a:cubicBezTo>
                    <a:pt x="6759" y="-969"/>
                    <a:pt x="12909" y="-969"/>
                    <a:pt x="16772" y="290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" name="Shape"/>
            <p:cNvSpPr/>
            <p:nvPr/>
          </p:nvSpPr>
          <p:spPr>
            <a:xfrm>
              <a:off x="0" y="65747"/>
              <a:ext cx="590722" cy="47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326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526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2" animBg="1" advAuto="0"/>
      <p:bldP spid="245" grpId="1" animBg="1" advAuto="0"/>
      <p:bldP spid="246" grpId="4" build="p" animBg="1" advAuto="0"/>
      <p:bldP spid="247" grpId="6" build="p" animBg="1" advAuto="0"/>
      <p:bldP spid="248" grpId="8" build="p" animBg="1" advAuto="0"/>
      <p:bldP spid="251" grpId="3" animBg="1" advAuto="0"/>
      <p:bldP spid="254" grpId="5" animBg="1" advAuto="0"/>
      <p:bldP spid="257" grpId="7" animBg="1" advAuto="0"/>
      <p:bldP spid="263" grpId="9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WOMEN’S DAY"/>
          <p:cNvSpPr txBox="1">
            <a:spLocks noGrp="1"/>
          </p:cNvSpPr>
          <p:nvPr>
            <p:ph type="ctrTitle"/>
          </p:nvPr>
        </p:nvSpPr>
        <p:spPr>
          <a:xfrm>
            <a:off x="926439" y="922303"/>
            <a:ext cx="7770746" cy="50597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47264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WOMEN’S DAY</a:t>
            </a:r>
          </a:p>
        </p:txBody>
      </p:sp>
      <p:sp>
        <p:nvSpPr>
          <p:cNvPr id="266" name="Rectangle"/>
          <p:cNvSpPr/>
          <p:nvPr/>
        </p:nvSpPr>
        <p:spPr>
          <a:xfrm>
            <a:off x="8355006" y="239900"/>
            <a:ext cx="3494348" cy="6084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5">
                    <a:hueOff val="-9000000"/>
                    <a:satOff val="-4347"/>
                    <a:lumOff val="9019"/>
                  </a:schemeClr>
                </a:solidFill>
              </a:defRPr>
            </a:pPr>
            <a:endParaRPr/>
          </a:p>
        </p:txBody>
      </p:sp>
      <p:sp>
        <p:nvSpPr>
          <p:cNvPr id="267" name="Targeted the women investors"/>
          <p:cNvSpPr txBox="1">
            <a:spLocks noGrp="1"/>
          </p:cNvSpPr>
          <p:nvPr>
            <p:ph type="subTitle" sz="quarter" idx="1"/>
          </p:nvPr>
        </p:nvSpPr>
        <p:spPr>
          <a:xfrm>
            <a:off x="2370079" y="2710631"/>
            <a:ext cx="3821783" cy="4547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>
                <a:solidFill>
                  <a:srgbClr val="373D3A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Targeted the women investors</a:t>
            </a:r>
          </a:p>
        </p:txBody>
      </p:sp>
      <p:sp>
        <p:nvSpPr>
          <p:cNvPr id="268" name="Ground reality is very scary"/>
          <p:cNvSpPr/>
          <p:nvPr/>
        </p:nvSpPr>
        <p:spPr>
          <a:xfrm>
            <a:off x="2370078" y="3425618"/>
            <a:ext cx="3821783" cy="454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spcBef>
                <a:spcPts val="1000"/>
              </a:spcBef>
              <a:defRPr sz="2000">
                <a:solidFill>
                  <a:srgbClr val="373D3A"/>
                </a:solidFill>
              </a:defRPr>
            </a:lvl1pPr>
          </a:lstStyle>
          <a:p>
            <a:r>
              <a:t>Ground reality is very scary</a:t>
            </a:r>
          </a:p>
        </p:txBody>
      </p:sp>
      <p:sp>
        <p:nvSpPr>
          <p:cNvPr id="269" name="Concentrated on SIP Value"/>
          <p:cNvSpPr/>
          <p:nvPr/>
        </p:nvSpPr>
        <p:spPr>
          <a:xfrm>
            <a:off x="2370078" y="4078656"/>
            <a:ext cx="3821782" cy="454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spcBef>
                <a:spcPts val="1000"/>
              </a:spcBef>
              <a:defRPr sz="2000">
                <a:solidFill>
                  <a:srgbClr val="373D3A"/>
                </a:solidFill>
              </a:defRPr>
            </a:lvl1pPr>
          </a:lstStyle>
          <a:p>
            <a:r>
              <a:t>Concentrated on SIP Value</a:t>
            </a:r>
          </a:p>
        </p:txBody>
      </p:sp>
      <p:grpSp>
        <p:nvGrpSpPr>
          <p:cNvPr id="272" name="Group"/>
          <p:cNvGrpSpPr/>
          <p:nvPr/>
        </p:nvGrpSpPr>
        <p:grpSpPr>
          <a:xfrm>
            <a:off x="1657705" y="2830613"/>
            <a:ext cx="393774" cy="387106"/>
            <a:chOff x="0" y="0"/>
            <a:chExt cx="393772" cy="387105"/>
          </a:xfrm>
        </p:grpSpPr>
        <p:sp>
          <p:nvSpPr>
            <p:cNvPr id="270" name="Shape"/>
            <p:cNvSpPr/>
            <p:nvPr/>
          </p:nvSpPr>
          <p:spPr>
            <a:xfrm>
              <a:off x="2023" y="-1"/>
              <a:ext cx="391750" cy="38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98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846"/>
                  </a:cubicBezTo>
                  <a:cubicBezTo>
                    <a:pt x="12909" y="20649"/>
                    <a:pt x="6759" y="20649"/>
                    <a:pt x="2896" y="16846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1" name="Shape"/>
            <p:cNvSpPr/>
            <p:nvPr/>
          </p:nvSpPr>
          <p:spPr>
            <a:xfrm>
              <a:off x="0" y="45845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75" name="Group"/>
          <p:cNvGrpSpPr/>
          <p:nvPr/>
        </p:nvGrpSpPr>
        <p:grpSpPr>
          <a:xfrm>
            <a:off x="1657705" y="3494573"/>
            <a:ext cx="393774" cy="386753"/>
            <a:chOff x="0" y="0"/>
            <a:chExt cx="393772" cy="386752"/>
          </a:xfrm>
        </p:grpSpPr>
        <p:sp>
          <p:nvSpPr>
            <p:cNvPr id="273" name="Shape"/>
            <p:cNvSpPr/>
            <p:nvPr/>
          </p:nvSpPr>
          <p:spPr>
            <a:xfrm>
              <a:off x="2023" y="-1"/>
              <a:ext cx="391750" cy="386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852"/>
                  </a:moveTo>
                  <a:cubicBezTo>
                    <a:pt x="20634" y="6727"/>
                    <a:pt x="20634" y="12971"/>
                    <a:pt x="16772" y="16774"/>
                  </a:cubicBezTo>
                  <a:cubicBezTo>
                    <a:pt x="12909" y="20649"/>
                    <a:pt x="6759" y="20649"/>
                    <a:pt x="2896" y="16774"/>
                  </a:cubicBezTo>
                  <a:cubicBezTo>
                    <a:pt x="-966" y="12971"/>
                    <a:pt x="-966" y="6727"/>
                    <a:pt x="2896" y="2852"/>
                  </a:cubicBezTo>
                  <a:cubicBezTo>
                    <a:pt x="6759" y="-951"/>
                    <a:pt x="12909" y="-951"/>
                    <a:pt x="16772" y="28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Shape"/>
            <p:cNvSpPr/>
            <p:nvPr/>
          </p:nvSpPr>
          <p:spPr>
            <a:xfrm>
              <a:off x="0" y="45846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232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432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78" name="Group"/>
          <p:cNvGrpSpPr/>
          <p:nvPr/>
        </p:nvGrpSpPr>
        <p:grpSpPr>
          <a:xfrm>
            <a:off x="1657705" y="4166056"/>
            <a:ext cx="393774" cy="386754"/>
            <a:chOff x="0" y="0"/>
            <a:chExt cx="393772" cy="386752"/>
          </a:xfrm>
        </p:grpSpPr>
        <p:sp>
          <p:nvSpPr>
            <p:cNvPr id="276" name="Shape"/>
            <p:cNvSpPr/>
            <p:nvPr/>
          </p:nvSpPr>
          <p:spPr>
            <a:xfrm>
              <a:off x="2023" y="0"/>
              <a:ext cx="391750" cy="386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906"/>
                  </a:moveTo>
                  <a:cubicBezTo>
                    <a:pt x="20634" y="6709"/>
                    <a:pt x="20634" y="12953"/>
                    <a:pt x="16772" y="16828"/>
                  </a:cubicBezTo>
                  <a:cubicBezTo>
                    <a:pt x="12909" y="20631"/>
                    <a:pt x="6759" y="20631"/>
                    <a:pt x="2896" y="16828"/>
                  </a:cubicBezTo>
                  <a:cubicBezTo>
                    <a:pt x="-966" y="12953"/>
                    <a:pt x="-966" y="6709"/>
                    <a:pt x="2896" y="2906"/>
                  </a:cubicBezTo>
                  <a:cubicBezTo>
                    <a:pt x="6759" y="-969"/>
                    <a:pt x="12909" y="-969"/>
                    <a:pt x="16772" y="290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7" name="Shape"/>
            <p:cNvSpPr/>
            <p:nvPr/>
          </p:nvSpPr>
          <p:spPr>
            <a:xfrm>
              <a:off x="0" y="45494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326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526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79" name="Logged SIP of Rs 13.67 Lacs"/>
          <p:cNvSpPr/>
          <p:nvPr/>
        </p:nvSpPr>
        <p:spPr>
          <a:xfrm>
            <a:off x="2383752" y="4813603"/>
            <a:ext cx="3821783" cy="454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spcBef>
                <a:spcPts val="1000"/>
              </a:spcBef>
              <a:defRPr sz="2000">
                <a:solidFill>
                  <a:srgbClr val="373D3A"/>
                </a:solidFill>
              </a:defRPr>
            </a:lvl1pPr>
          </a:lstStyle>
          <a:p>
            <a:r>
              <a:t>Logged SIP of Rs 13.67 Lacs</a:t>
            </a:r>
          </a:p>
        </p:txBody>
      </p:sp>
      <p:grpSp>
        <p:nvGrpSpPr>
          <p:cNvPr id="282" name="Group"/>
          <p:cNvGrpSpPr/>
          <p:nvPr/>
        </p:nvGrpSpPr>
        <p:grpSpPr>
          <a:xfrm>
            <a:off x="1671381" y="4901003"/>
            <a:ext cx="393773" cy="386754"/>
            <a:chOff x="0" y="0"/>
            <a:chExt cx="393772" cy="386752"/>
          </a:xfrm>
        </p:grpSpPr>
        <p:sp>
          <p:nvSpPr>
            <p:cNvPr id="280" name="Shape"/>
            <p:cNvSpPr/>
            <p:nvPr/>
          </p:nvSpPr>
          <p:spPr>
            <a:xfrm>
              <a:off x="2023" y="0"/>
              <a:ext cx="391750" cy="386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906"/>
                  </a:moveTo>
                  <a:cubicBezTo>
                    <a:pt x="20634" y="6709"/>
                    <a:pt x="20634" y="12953"/>
                    <a:pt x="16772" y="16828"/>
                  </a:cubicBezTo>
                  <a:cubicBezTo>
                    <a:pt x="12909" y="20631"/>
                    <a:pt x="6759" y="20631"/>
                    <a:pt x="2896" y="16828"/>
                  </a:cubicBezTo>
                  <a:cubicBezTo>
                    <a:pt x="-966" y="12953"/>
                    <a:pt x="-966" y="6709"/>
                    <a:pt x="2896" y="2906"/>
                  </a:cubicBezTo>
                  <a:cubicBezTo>
                    <a:pt x="6759" y="-969"/>
                    <a:pt x="12909" y="-969"/>
                    <a:pt x="16772" y="290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1" name="Shape"/>
            <p:cNvSpPr/>
            <p:nvPr/>
          </p:nvSpPr>
          <p:spPr>
            <a:xfrm>
              <a:off x="0" y="45494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326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526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83" name="Total 95 SIP logged"/>
          <p:cNvSpPr>
            <a:spLocks noGrp="1"/>
          </p:cNvSpPr>
          <p:nvPr>
            <p:ph type="body" idx="14"/>
          </p:nvPr>
        </p:nvSpPr>
        <p:spPr>
          <a:xfrm>
            <a:off x="2370078" y="5554509"/>
            <a:ext cx="3821782" cy="4547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b"/>
          <a:lstStyle>
            <a:lvl1pPr marL="0" indent="0">
              <a:lnSpc>
                <a:spcPct val="100000"/>
              </a:lnSpc>
              <a:buSzTx/>
              <a:buFontTx/>
              <a:buNone/>
              <a:defRPr sz="2000">
                <a:solidFill>
                  <a:srgbClr val="373D3A"/>
                </a:solidFill>
              </a:defRPr>
            </a:lvl1pPr>
          </a:lstStyle>
          <a:p>
            <a:r>
              <a:t>Total 95 SIP logged</a:t>
            </a:r>
          </a:p>
        </p:txBody>
      </p:sp>
      <p:grpSp>
        <p:nvGrpSpPr>
          <p:cNvPr id="286" name="Group"/>
          <p:cNvGrpSpPr/>
          <p:nvPr/>
        </p:nvGrpSpPr>
        <p:grpSpPr>
          <a:xfrm>
            <a:off x="1657705" y="5641909"/>
            <a:ext cx="393774" cy="386754"/>
            <a:chOff x="0" y="0"/>
            <a:chExt cx="393772" cy="386752"/>
          </a:xfrm>
        </p:grpSpPr>
        <p:sp>
          <p:nvSpPr>
            <p:cNvPr id="284" name="Shape"/>
            <p:cNvSpPr/>
            <p:nvPr/>
          </p:nvSpPr>
          <p:spPr>
            <a:xfrm>
              <a:off x="2023" y="0"/>
              <a:ext cx="391750" cy="386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9" h="19680" extrusionOk="0">
                  <a:moveTo>
                    <a:pt x="16772" y="2906"/>
                  </a:moveTo>
                  <a:cubicBezTo>
                    <a:pt x="20634" y="6709"/>
                    <a:pt x="20634" y="12953"/>
                    <a:pt x="16772" y="16828"/>
                  </a:cubicBezTo>
                  <a:cubicBezTo>
                    <a:pt x="12909" y="20631"/>
                    <a:pt x="6759" y="20631"/>
                    <a:pt x="2896" y="16828"/>
                  </a:cubicBezTo>
                  <a:cubicBezTo>
                    <a:pt x="-966" y="12953"/>
                    <a:pt x="-966" y="6709"/>
                    <a:pt x="2896" y="2906"/>
                  </a:cubicBezTo>
                  <a:cubicBezTo>
                    <a:pt x="6759" y="-969"/>
                    <a:pt x="12909" y="-969"/>
                    <a:pt x="16772" y="290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5" name="Shape"/>
            <p:cNvSpPr/>
            <p:nvPr/>
          </p:nvSpPr>
          <p:spPr>
            <a:xfrm>
              <a:off x="0" y="45494"/>
              <a:ext cx="390059" cy="32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95"/>
                  </a:moveTo>
                  <a:lnTo>
                    <a:pt x="5241" y="21600"/>
                  </a:lnTo>
                  <a:lnTo>
                    <a:pt x="21441" y="1326"/>
                  </a:lnTo>
                  <a:lnTo>
                    <a:pt x="21600" y="0"/>
                  </a:lnTo>
                  <a:lnTo>
                    <a:pt x="5797" y="14495"/>
                  </a:lnTo>
                  <a:lnTo>
                    <a:pt x="0" y="8526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accent5">
                <a:hueOff val="-9000000"/>
                <a:satOff val="-4347"/>
                <a:lumOff val="901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287" name="image1.png" descr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785521" y="5221068"/>
            <a:ext cx="2312645" cy="1576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1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2" animBg="1" advAuto="0"/>
      <p:bldP spid="266" grpId="1" animBg="1" advAuto="0"/>
      <p:bldP spid="267" grpId="4" build="p" animBg="1" advAuto="0"/>
      <p:bldP spid="268" grpId="6" build="p" animBg="1" advAuto="0"/>
      <p:bldP spid="269" grpId="8" build="p" animBg="1" advAuto="0"/>
      <p:bldP spid="272" grpId="3" animBg="1" advAuto="0"/>
      <p:bldP spid="275" grpId="5" animBg="1" advAuto="0"/>
      <p:bldP spid="278" grpId="7" animBg="1" advAuto="0"/>
      <p:bldP spid="279" grpId="10" build="p" animBg="1" advAuto="0"/>
      <p:bldP spid="282" grpId="9" animBg="1" advAuto="0"/>
      <p:bldP spid="283" grpId="12" build="p" animBg="1" advAuto="0"/>
      <p:bldP spid="286" grpId="1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FFFFFF"/>
      </a:dk1>
      <a:lt1>
        <a:srgbClr val="00B0F0"/>
      </a:lt1>
      <a:dk2>
        <a:srgbClr val="A7A7A7"/>
      </a:dk2>
      <a:lt2>
        <a:srgbClr val="535353"/>
      </a:lt2>
      <a:accent1>
        <a:srgbClr val="F6821E"/>
      </a:accent1>
      <a:accent2>
        <a:srgbClr val="F89D52"/>
      </a:accent2>
      <a:accent3>
        <a:srgbClr val="FABA86"/>
      </a:accent3>
      <a:accent4>
        <a:srgbClr val="FCD1AE"/>
      </a:accent4>
      <a:accent5>
        <a:srgbClr val="E7E9E8"/>
      </a:accent5>
      <a:accent6>
        <a:srgbClr val="A9AEB3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hueOff val="-9000000"/>
            <a:satOff val="-4347"/>
            <a:lumOff val="9019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B0F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B0F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6821E"/>
      </a:accent1>
      <a:accent2>
        <a:srgbClr val="F89D52"/>
      </a:accent2>
      <a:accent3>
        <a:srgbClr val="FABA86"/>
      </a:accent3>
      <a:accent4>
        <a:srgbClr val="FCD1AE"/>
      </a:accent4>
      <a:accent5>
        <a:srgbClr val="E7E9E8"/>
      </a:accent5>
      <a:accent6>
        <a:srgbClr val="A9AEB3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hueOff val="-9000000"/>
            <a:satOff val="-4347"/>
            <a:lumOff val="9019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B0F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B0F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755</Words>
  <Application>Microsoft Office PowerPoint</Application>
  <PresentationFormat>Custom</PresentationFormat>
  <Paragraphs>178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JOURNEY BEGINS</vt:lpstr>
      <vt:lpstr>FIRST MILESTONE - 500 SIP</vt:lpstr>
      <vt:lpstr>My own example on the power of SIPs....</vt:lpstr>
      <vt:lpstr>My own example on the power of SIPs....</vt:lpstr>
      <vt:lpstr>THE DAY</vt:lpstr>
      <vt:lpstr>500 SIP IN A DAY</vt:lpstr>
      <vt:lpstr>CHILDRENS DAY</vt:lpstr>
      <vt:lpstr>WOMEN’S DAY</vt:lpstr>
      <vt:lpstr>Our SIP Figures</vt:lpstr>
      <vt:lpstr>Slide 11</vt:lpstr>
      <vt:lpstr>AWARDS</vt:lpstr>
      <vt:lpstr>UTIMF - CNBC TV18 Best Financial Advisor Awards 2010</vt:lpstr>
      <vt:lpstr>MFRT SAMMAN AWARD - 2018</vt:lpstr>
      <vt:lpstr>NSENMF CERTIFICATE FOR 500 SIP</vt:lpstr>
      <vt:lpstr>Slide 16</vt:lpstr>
      <vt:lpstr>THANK YOU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Roshan</cp:lastModifiedBy>
  <cp:revision>5</cp:revision>
  <dcterms:modified xsi:type="dcterms:W3CDTF">2019-02-20T10:39:19Z</dcterms:modified>
</cp:coreProperties>
</file>